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2860000" cy="29260800"/>
  <p:notesSz cx="7010400" cy="9296400"/>
  <p:defaultTextStyle>
    <a:defPPr>
      <a:defRPr lang="en-US"/>
    </a:defPPr>
    <a:lvl1pPr marL="0" algn="l" defTabSz="2458130" rtl="0" eaLnBrk="1" latinLnBrk="0" hangingPunct="1">
      <a:defRPr sz="4800" kern="1200">
        <a:solidFill>
          <a:schemeClr val="tx1"/>
        </a:solidFill>
        <a:latin typeface="+mn-lt"/>
        <a:ea typeface="+mn-ea"/>
        <a:cs typeface="+mn-cs"/>
      </a:defRPr>
    </a:lvl1pPr>
    <a:lvl2pPr marL="1229066" algn="l" defTabSz="2458130" rtl="0" eaLnBrk="1" latinLnBrk="0" hangingPunct="1">
      <a:defRPr sz="4800" kern="1200">
        <a:solidFill>
          <a:schemeClr val="tx1"/>
        </a:solidFill>
        <a:latin typeface="+mn-lt"/>
        <a:ea typeface="+mn-ea"/>
        <a:cs typeface="+mn-cs"/>
      </a:defRPr>
    </a:lvl2pPr>
    <a:lvl3pPr marL="2458130" algn="l" defTabSz="2458130" rtl="0" eaLnBrk="1" latinLnBrk="0" hangingPunct="1">
      <a:defRPr sz="4800" kern="1200">
        <a:solidFill>
          <a:schemeClr val="tx1"/>
        </a:solidFill>
        <a:latin typeface="+mn-lt"/>
        <a:ea typeface="+mn-ea"/>
        <a:cs typeface="+mn-cs"/>
      </a:defRPr>
    </a:lvl3pPr>
    <a:lvl4pPr marL="3687196" algn="l" defTabSz="2458130" rtl="0" eaLnBrk="1" latinLnBrk="0" hangingPunct="1">
      <a:defRPr sz="4800" kern="1200">
        <a:solidFill>
          <a:schemeClr val="tx1"/>
        </a:solidFill>
        <a:latin typeface="+mn-lt"/>
        <a:ea typeface="+mn-ea"/>
        <a:cs typeface="+mn-cs"/>
      </a:defRPr>
    </a:lvl4pPr>
    <a:lvl5pPr marL="4916262" algn="l" defTabSz="2458130" rtl="0" eaLnBrk="1" latinLnBrk="0" hangingPunct="1">
      <a:defRPr sz="4800" kern="1200">
        <a:solidFill>
          <a:schemeClr val="tx1"/>
        </a:solidFill>
        <a:latin typeface="+mn-lt"/>
        <a:ea typeface="+mn-ea"/>
        <a:cs typeface="+mn-cs"/>
      </a:defRPr>
    </a:lvl5pPr>
    <a:lvl6pPr marL="6145327" algn="l" defTabSz="2458130" rtl="0" eaLnBrk="1" latinLnBrk="0" hangingPunct="1">
      <a:defRPr sz="4800" kern="1200">
        <a:solidFill>
          <a:schemeClr val="tx1"/>
        </a:solidFill>
        <a:latin typeface="+mn-lt"/>
        <a:ea typeface="+mn-ea"/>
        <a:cs typeface="+mn-cs"/>
      </a:defRPr>
    </a:lvl6pPr>
    <a:lvl7pPr marL="7374393" algn="l" defTabSz="2458130" rtl="0" eaLnBrk="1" latinLnBrk="0" hangingPunct="1">
      <a:defRPr sz="4800" kern="1200">
        <a:solidFill>
          <a:schemeClr val="tx1"/>
        </a:solidFill>
        <a:latin typeface="+mn-lt"/>
        <a:ea typeface="+mn-ea"/>
        <a:cs typeface="+mn-cs"/>
      </a:defRPr>
    </a:lvl7pPr>
    <a:lvl8pPr marL="8603458" algn="l" defTabSz="2458130" rtl="0" eaLnBrk="1" latinLnBrk="0" hangingPunct="1">
      <a:defRPr sz="4800" kern="1200">
        <a:solidFill>
          <a:schemeClr val="tx1"/>
        </a:solidFill>
        <a:latin typeface="+mn-lt"/>
        <a:ea typeface="+mn-ea"/>
        <a:cs typeface="+mn-cs"/>
      </a:defRPr>
    </a:lvl8pPr>
    <a:lvl9pPr marL="9832523" algn="l" defTabSz="2458130"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16">
          <p15:clr>
            <a:srgbClr val="A4A3A4"/>
          </p15:clr>
        </p15:guide>
        <p15:guide id="2" pos="7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373" autoAdjust="0"/>
  </p:normalViewPr>
  <p:slideViewPr>
    <p:cSldViewPr snapToGrid="0">
      <p:cViewPr>
        <p:scale>
          <a:sx n="60" d="100"/>
          <a:sy n="60" d="100"/>
        </p:scale>
        <p:origin x="-1917" y="-6450"/>
      </p:cViewPr>
      <p:guideLst>
        <p:guide orient="horz" pos="9216"/>
        <p:guide pos="72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4788749"/>
            <a:ext cx="19431000" cy="10187094"/>
          </a:xfrm>
        </p:spPr>
        <p:txBody>
          <a:bodyPr anchor="b"/>
          <a:lstStyle>
            <a:lvl1pPr algn="ctr">
              <a:defRPr sz="16400"/>
            </a:lvl1pPr>
          </a:lstStyle>
          <a:p>
            <a:r>
              <a:rPr lang="en-US" smtClean="0"/>
              <a:t>Click to edit Master title style</a:t>
            </a:r>
            <a:endParaRPr lang="en-US" dirty="0"/>
          </a:p>
        </p:txBody>
      </p:sp>
      <p:sp>
        <p:nvSpPr>
          <p:cNvPr id="3" name="Subtitle 2"/>
          <p:cNvSpPr>
            <a:spLocks noGrp="1"/>
          </p:cNvSpPr>
          <p:nvPr>
            <p:ph type="subTitle" idx="1"/>
          </p:nvPr>
        </p:nvSpPr>
        <p:spPr>
          <a:xfrm>
            <a:off x="2857500" y="15368698"/>
            <a:ext cx="17145000" cy="7064585"/>
          </a:xfrm>
        </p:spPr>
        <p:txBody>
          <a:bodyPr/>
          <a:lstStyle>
            <a:lvl1pPr marL="0" indent="0" algn="ctr">
              <a:buNone/>
              <a:defRPr sz="6600"/>
            </a:lvl1pPr>
            <a:lvl2pPr marL="1249050" indent="0" algn="ctr">
              <a:buNone/>
              <a:defRPr sz="5500"/>
            </a:lvl2pPr>
            <a:lvl3pPr marL="2498101" indent="0" algn="ctr">
              <a:buNone/>
              <a:defRPr sz="4900"/>
            </a:lvl3pPr>
            <a:lvl4pPr marL="3747151" indent="0" algn="ctr">
              <a:buNone/>
              <a:defRPr sz="4300"/>
            </a:lvl4pPr>
            <a:lvl5pPr marL="4996202" indent="0" algn="ctr">
              <a:buNone/>
              <a:defRPr sz="4300"/>
            </a:lvl5pPr>
            <a:lvl6pPr marL="6245251" indent="0" algn="ctr">
              <a:buNone/>
              <a:defRPr sz="4300"/>
            </a:lvl6pPr>
            <a:lvl7pPr marL="7494301" indent="0" algn="ctr">
              <a:buNone/>
              <a:defRPr sz="4300"/>
            </a:lvl7pPr>
            <a:lvl8pPr marL="8743351" indent="0" algn="ctr">
              <a:buNone/>
              <a:defRPr sz="4300"/>
            </a:lvl8pPr>
            <a:lvl9pPr marL="9992401" indent="0" algn="ctr">
              <a:buNone/>
              <a:defRPr sz="43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D7DA26-CC3D-4393-A1CD-8A40D793CEAA}"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AD6D5-E806-4434-B74B-1B84782B598A}" type="slidenum">
              <a:rPr lang="en-US" smtClean="0"/>
              <a:t>‹#›</a:t>
            </a:fld>
            <a:endParaRPr lang="en-US"/>
          </a:p>
        </p:txBody>
      </p:sp>
    </p:spTree>
    <p:extLst>
      <p:ext uri="{BB962C8B-B14F-4D97-AF65-F5344CB8AC3E}">
        <p14:creationId xmlns:p14="http://schemas.microsoft.com/office/powerpoint/2010/main" val="260648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D7DA26-CC3D-4393-A1CD-8A40D793CEAA}"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AD6D5-E806-4434-B74B-1B84782B598A}" type="slidenum">
              <a:rPr lang="en-US" smtClean="0"/>
              <a:t>‹#›</a:t>
            </a:fld>
            <a:endParaRPr lang="en-US"/>
          </a:p>
        </p:txBody>
      </p:sp>
    </p:spTree>
    <p:extLst>
      <p:ext uri="{BB962C8B-B14F-4D97-AF65-F5344CB8AC3E}">
        <p14:creationId xmlns:p14="http://schemas.microsoft.com/office/powerpoint/2010/main" val="296491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359188" y="1557869"/>
            <a:ext cx="4929188" cy="247971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71627" y="1557869"/>
            <a:ext cx="14501813" cy="24797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D7DA26-CC3D-4393-A1CD-8A40D793CEAA}"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AD6D5-E806-4434-B74B-1B84782B598A}" type="slidenum">
              <a:rPr lang="en-US" smtClean="0"/>
              <a:t>‹#›</a:t>
            </a:fld>
            <a:endParaRPr lang="en-US"/>
          </a:p>
        </p:txBody>
      </p:sp>
    </p:spTree>
    <p:extLst>
      <p:ext uri="{BB962C8B-B14F-4D97-AF65-F5344CB8AC3E}">
        <p14:creationId xmlns:p14="http://schemas.microsoft.com/office/powerpoint/2010/main" val="817041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D7DA26-CC3D-4393-A1CD-8A40D793CEAA}"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AD6D5-E806-4434-B74B-1B84782B598A}" type="slidenum">
              <a:rPr lang="en-US" smtClean="0"/>
              <a:t>‹#›</a:t>
            </a:fld>
            <a:endParaRPr lang="en-US"/>
          </a:p>
        </p:txBody>
      </p:sp>
    </p:spTree>
    <p:extLst>
      <p:ext uri="{BB962C8B-B14F-4D97-AF65-F5344CB8AC3E}">
        <p14:creationId xmlns:p14="http://schemas.microsoft.com/office/powerpoint/2010/main" val="239009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720" y="7294891"/>
            <a:ext cx="19716750" cy="12171678"/>
          </a:xfrm>
        </p:spPr>
        <p:txBody>
          <a:bodyPr anchor="b"/>
          <a:lstStyle>
            <a:lvl1pPr>
              <a:defRPr sz="16400"/>
            </a:lvl1pPr>
          </a:lstStyle>
          <a:p>
            <a:r>
              <a:rPr lang="en-US" smtClean="0"/>
              <a:t>Click to edit Master title style</a:t>
            </a:r>
            <a:endParaRPr lang="en-US" dirty="0"/>
          </a:p>
        </p:txBody>
      </p:sp>
      <p:sp>
        <p:nvSpPr>
          <p:cNvPr id="3" name="Text Placeholder 2"/>
          <p:cNvSpPr>
            <a:spLocks noGrp="1"/>
          </p:cNvSpPr>
          <p:nvPr>
            <p:ph type="body" idx="1"/>
          </p:nvPr>
        </p:nvSpPr>
        <p:spPr>
          <a:xfrm>
            <a:off x="1559720" y="19581717"/>
            <a:ext cx="19716750" cy="6400798"/>
          </a:xfrm>
        </p:spPr>
        <p:txBody>
          <a:bodyPr/>
          <a:lstStyle>
            <a:lvl1pPr marL="0" indent="0">
              <a:buNone/>
              <a:defRPr sz="6600">
                <a:solidFill>
                  <a:schemeClr val="tx1"/>
                </a:solidFill>
              </a:defRPr>
            </a:lvl1pPr>
            <a:lvl2pPr marL="1249050" indent="0">
              <a:buNone/>
              <a:defRPr sz="5500">
                <a:solidFill>
                  <a:schemeClr val="tx1">
                    <a:tint val="75000"/>
                  </a:schemeClr>
                </a:solidFill>
              </a:defRPr>
            </a:lvl2pPr>
            <a:lvl3pPr marL="2498101" indent="0">
              <a:buNone/>
              <a:defRPr sz="4900">
                <a:solidFill>
                  <a:schemeClr val="tx1">
                    <a:tint val="75000"/>
                  </a:schemeClr>
                </a:solidFill>
              </a:defRPr>
            </a:lvl3pPr>
            <a:lvl4pPr marL="3747151" indent="0">
              <a:buNone/>
              <a:defRPr sz="4300">
                <a:solidFill>
                  <a:schemeClr val="tx1">
                    <a:tint val="75000"/>
                  </a:schemeClr>
                </a:solidFill>
              </a:defRPr>
            </a:lvl4pPr>
            <a:lvl5pPr marL="4996202" indent="0">
              <a:buNone/>
              <a:defRPr sz="4300">
                <a:solidFill>
                  <a:schemeClr val="tx1">
                    <a:tint val="75000"/>
                  </a:schemeClr>
                </a:solidFill>
              </a:defRPr>
            </a:lvl5pPr>
            <a:lvl6pPr marL="6245251" indent="0">
              <a:buNone/>
              <a:defRPr sz="4300">
                <a:solidFill>
                  <a:schemeClr val="tx1">
                    <a:tint val="75000"/>
                  </a:schemeClr>
                </a:solidFill>
              </a:defRPr>
            </a:lvl6pPr>
            <a:lvl7pPr marL="7494301" indent="0">
              <a:buNone/>
              <a:defRPr sz="4300">
                <a:solidFill>
                  <a:schemeClr val="tx1">
                    <a:tint val="75000"/>
                  </a:schemeClr>
                </a:solidFill>
              </a:defRPr>
            </a:lvl7pPr>
            <a:lvl8pPr marL="8743351" indent="0">
              <a:buNone/>
              <a:defRPr sz="4300">
                <a:solidFill>
                  <a:schemeClr val="tx1">
                    <a:tint val="75000"/>
                  </a:schemeClr>
                </a:solidFill>
              </a:defRPr>
            </a:lvl8pPr>
            <a:lvl9pPr marL="9992401" indent="0">
              <a:buNone/>
              <a:defRPr sz="4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D7DA26-CC3D-4393-A1CD-8A40D793CEAA}"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AD6D5-E806-4434-B74B-1B84782B598A}" type="slidenum">
              <a:rPr lang="en-US" smtClean="0"/>
              <a:t>‹#›</a:t>
            </a:fld>
            <a:endParaRPr lang="en-US"/>
          </a:p>
        </p:txBody>
      </p:sp>
    </p:spTree>
    <p:extLst>
      <p:ext uri="{BB962C8B-B14F-4D97-AF65-F5344CB8AC3E}">
        <p14:creationId xmlns:p14="http://schemas.microsoft.com/office/powerpoint/2010/main" val="2404527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71625" y="7789336"/>
            <a:ext cx="9715500" cy="185657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1572875" y="7789336"/>
            <a:ext cx="9715500" cy="185657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D7DA26-CC3D-4393-A1CD-8A40D793CEAA}"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AD6D5-E806-4434-B74B-1B84782B598A}" type="slidenum">
              <a:rPr lang="en-US" smtClean="0"/>
              <a:t>‹#›</a:t>
            </a:fld>
            <a:endParaRPr lang="en-US"/>
          </a:p>
        </p:txBody>
      </p:sp>
    </p:spTree>
    <p:extLst>
      <p:ext uri="{BB962C8B-B14F-4D97-AF65-F5344CB8AC3E}">
        <p14:creationId xmlns:p14="http://schemas.microsoft.com/office/powerpoint/2010/main" val="206935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74602" y="1557874"/>
            <a:ext cx="19716750" cy="565573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74605" y="7172964"/>
            <a:ext cx="9670850" cy="3515358"/>
          </a:xfrm>
        </p:spPr>
        <p:txBody>
          <a:bodyPr anchor="b"/>
          <a:lstStyle>
            <a:lvl1pPr marL="0" indent="0">
              <a:buNone/>
              <a:defRPr sz="6600" b="1"/>
            </a:lvl1pPr>
            <a:lvl2pPr marL="1249050" indent="0">
              <a:buNone/>
              <a:defRPr sz="5500" b="1"/>
            </a:lvl2pPr>
            <a:lvl3pPr marL="2498101" indent="0">
              <a:buNone/>
              <a:defRPr sz="4900" b="1"/>
            </a:lvl3pPr>
            <a:lvl4pPr marL="3747151" indent="0">
              <a:buNone/>
              <a:defRPr sz="4300" b="1"/>
            </a:lvl4pPr>
            <a:lvl5pPr marL="4996202" indent="0">
              <a:buNone/>
              <a:defRPr sz="4300" b="1"/>
            </a:lvl5pPr>
            <a:lvl6pPr marL="6245251" indent="0">
              <a:buNone/>
              <a:defRPr sz="4300" b="1"/>
            </a:lvl6pPr>
            <a:lvl7pPr marL="7494301" indent="0">
              <a:buNone/>
              <a:defRPr sz="4300" b="1"/>
            </a:lvl7pPr>
            <a:lvl8pPr marL="8743351" indent="0">
              <a:buNone/>
              <a:defRPr sz="4300" b="1"/>
            </a:lvl8pPr>
            <a:lvl9pPr marL="9992401" indent="0">
              <a:buNone/>
              <a:defRPr sz="4300" b="1"/>
            </a:lvl9pPr>
          </a:lstStyle>
          <a:p>
            <a:pPr lvl="0"/>
            <a:r>
              <a:rPr lang="en-US" smtClean="0"/>
              <a:t>Click to edit Master text styles</a:t>
            </a:r>
          </a:p>
        </p:txBody>
      </p:sp>
      <p:sp>
        <p:nvSpPr>
          <p:cNvPr id="4" name="Content Placeholder 3"/>
          <p:cNvSpPr>
            <a:spLocks noGrp="1"/>
          </p:cNvSpPr>
          <p:nvPr>
            <p:ph sz="half" idx="2"/>
          </p:nvPr>
        </p:nvSpPr>
        <p:spPr>
          <a:xfrm>
            <a:off x="1574605" y="10688322"/>
            <a:ext cx="9670850" cy="157209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1572876" y="7172964"/>
            <a:ext cx="9718477" cy="3515358"/>
          </a:xfrm>
        </p:spPr>
        <p:txBody>
          <a:bodyPr anchor="b"/>
          <a:lstStyle>
            <a:lvl1pPr marL="0" indent="0">
              <a:buNone/>
              <a:defRPr sz="6600" b="1"/>
            </a:lvl1pPr>
            <a:lvl2pPr marL="1249050" indent="0">
              <a:buNone/>
              <a:defRPr sz="5500" b="1"/>
            </a:lvl2pPr>
            <a:lvl3pPr marL="2498101" indent="0">
              <a:buNone/>
              <a:defRPr sz="4900" b="1"/>
            </a:lvl3pPr>
            <a:lvl4pPr marL="3747151" indent="0">
              <a:buNone/>
              <a:defRPr sz="4300" b="1"/>
            </a:lvl4pPr>
            <a:lvl5pPr marL="4996202" indent="0">
              <a:buNone/>
              <a:defRPr sz="4300" b="1"/>
            </a:lvl5pPr>
            <a:lvl6pPr marL="6245251" indent="0">
              <a:buNone/>
              <a:defRPr sz="4300" b="1"/>
            </a:lvl6pPr>
            <a:lvl7pPr marL="7494301" indent="0">
              <a:buNone/>
              <a:defRPr sz="4300" b="1"/>
            </a:lvl7pPr>
            <a:lvl8pPr marL="8743351" indent="0">
              <a:buNone/>
              <a:defRPr sz="4300" b="1"/>
            </a:lvl8pPr>
            <a:lvl9pPr marL="9992401" indent="0">
              <a:buNone/>
              <a:defRPr sz="4300" b="1"/>
            </a:lvl9pPr>
          </a:lstStyle>
          <a:p>
            <a:pPr lvl="0"/>
            <a:r>
              <a:rPr lang="en-US" smtClean="0"/>
              <a:t>Click to edit Master text styles</a:t>
            </a:r>
          </a:p>
        </p:txBody>
      </p:sp>
      <p:sp>
        <p:nvSpPr>
          <p:cNvPr id="6" name="Content Placeholder 5"/>
          <p:cNvSpPr>
            <a:spLocks noGrp="1"/>
          </p:cNvSpPr>
          <p:nvPr>
            <p:ph sz="quarter" idx="4"/>
          </p:nvPr>
        </p:nvSpPr>
        <p:spPr>
          <a:xfrm>
            <a:off x="11572876" y="10688322"/>
            <a:ext cx="9718477" cy="157209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D7DA26-CC3D-4393-A1CD-8A40D793CEAA}" type="datetimeFigureOut">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BAD6D5-E806-4434-B74B-1B84782B598A}" type="slidenum">
              <a:rPr lang="en-US" smtClean="0"/>
              <a:t>‹#›</a:t>
            </a:fld>
            <a:endParaRPr lang="en-US"/>
          </a:p>
        </p:txBody>
      </p:sp>
    </p:spTree>
    <p:extLst>
      <p:ext uri="{BB962C8B-B14F-4D97-AF65-F5344CB8AC3E}">
        <p14:creationId xmlns:p14="http://schemas.microsoft.com/office/powerpoint/2010/main" val="2965868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D7DA26-CC3D-4393-A1CD-8A40D793CEAA}" type="datetimeFigureOut">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BAD6D5-E806-4434-B74B-1B84782B598A}" type="slidenum">
              <a:rPr lang="en-US" smtClean="0"/>
              <a:t>‹#›</a:t>
            </a:fld>
            <a:endParaRPr lang="en-US"/>
          </a:p>
        </p:txBody>
      </p:sp>
    </p:spTree>
    <p:extLst>
      <p:ext uri="{BB962C8B-B14F-4D97-AF65-F5344CB8AC3E}">
        <p14:creationId xmlns:p14="http://schemas.microsoft.com/office/powerpoint/2010/main" val="73259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D7DA26-CC3D-4393-A1CD-8A40D793CEAA}" type="datetimeFigureOut">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BAD6D5-E806-4434-B74B-1B84782B598A}" type="slidenum">
              <a:rPr lang="en-US" smtClean="0"/>
              <a:t>‹#›</a:t>
            </a:fld>
            <a:endParaRPr lang="en-US"/>
          </a:p>
        </p:txBody>
      </p:sp>
    </p:spTree>
    <p:extLst>
      <p:ext uri="{BB962C8B-B14F-4D97-AF65-F5344CB8AC3E}">
        <p14:creationId xmlns:p14="http://schemas.microsoft.com/office/powerpoint/2010/main" val="1028481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604" y="1950720"/>
            <a:ext cx="7372945" cy="6827520"/>
          </a:xfrm>
        </p:spPr>
        <p:txBody>
          <a:bodyPr anchor="b"/>
          <a:lstStyle>
            <a:lvl1pPr>
              <a:defRPr sz="8700"/>
            </a:lvl1pPr>
          </a:lstStyle>
          <a:p>
            <a:r>
              <a:rPr lang="en-US" smtClean="0"/>
              <a:t>Click to edit Master title style</a:t>
            </a:r>
            <a:endParaRPr lang="en-US" dirty="0"/>
          </a:p>
        </p:txBody>
      </p:sp>
      <p:sp>
        <p:nvSpPr>
          <p:cNvPr id="3" name="Content Placeholder 2"/>
          <p:cNvSpPr>
            <a:spLocks noGrp="1"/>
          </p:cNvSpPr>
          <p:nvPr>
            <p:ph idx="1"/>
          </p:nvPr>
        </p:nvSpPr>
        <p:spPr>
          <a:xfrm>
            <a:off x="9718477" y="4213019"/>
            <a:ext cx="11572875" cy="20794134"/>
          </a:xfrm>
        </p:spPr>
        <p:txBody>
          <a:bodyPr/>
          <a:lstStyle>
            <a:lvl1pPr>
              <a:defRPr sz="8700"/>
            </a:lvl1pPr>
            <a:lvl2pPr>
              <a:defRPr sz="7700"/>
            </a:lvl2pPr>
            <a:lvl3pPr>
              <a:defRPr sz="66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74604" y="8778243"/>
            <a:ext cx="7372945" cy="16262775"/>
          </a:xfrm>
        </p:spPr>
        <p:txBody>
          <a:bodyPr/>
          <a:lstStyle>
            <a:lvl1pPr marL="0" indent="0">
              <a:buNone/>
              <a:defRPr sz="4300"/>
            </a:lvl1pPr>
            <a:lvl2pPr marL="1249050" indent="0">
              <a:buNone/>
              <a:defRPr sz="3800"/>
            </a:lvl2pPr>
            <a:lvl3pPr marL="2498101" indent="0">
              <a:buNone/>
              <a:defRPr sz="3300"/>
            </a:lvl3pPr>
            <a:lvl4pPr marL="3747151" indent="0">
              <a:buNone/>
              <a:defRPr sz="2800"/>
            </a:lvl4pPr>
            <a:lvl5pPr marL="4996202" indent="0">
              <a:buNone/>
              <a:defRPr sz="2800"/>
            </a:lvl5pPr>
            <a:lvl6pPr marL="6245251" indent="0">
              <a:buNone/>
              <a:defRPr sz="2800"/>
            </a:lvl6pPr>
            <a:lvl7pPr marL="7494301" indent="0">
              <a:buNone/>
              <a:defRPr sz="2800"/>
            </a:lvl7pPr>
            <a:lvl8pPr marL="8743351" indent="0">
              <a:buNone/>
              <a:defRPr sz="2800"/>
            </a:lvl8pPr>
            <a:lvl9pPr marL="9992401" indent="0">
              <a:buNone/>
              <a:defRPr sz="2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D7DA26-CC3D-4393-A1CD-8A40D793CEAA}"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AD6D5-E806-4434-B74B-1B84782B598A}" type="slidenum">
              <a:rPr lang="en-US" smtClean="0"/>
              <a:t>‹#›</a:t>
            </a:fld>
            <a:endParaRPr lang="en-US"/>
          </a:p>
        </p:txBody>
      </p:sp>
    </p:spTree>
    <p:extLst>
      <p:ext uri="{BB962C8B-B14F-4D97-AF65-F5344CB8AC3E}">
        <p14:creationId xmlns:p14="http://schemas.microsoft.com/office/powerpoint/2010/main" val="422187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604" y="1950720"/>
            <a:ext cx="7372945" cy="6827520"/>
          </a:xfrm>
        </p:spPr>
        <p:txBody>
          <a:bodyPr anchor="b"/>
          <a:lstStyle>
            <a:lvl1pPr>
              <a:defRPr sz="87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718477" y="4213019"/>
            <a:ext cx="11572875" cy="20794134"/>
          </a:xfrm>
        </p:spPr>
        <p:txBody>
          <a:bodyPr anchor="t"/>
          <a:lstStyle>
            <a:lvl1pPr marL="0" indent="0">
              <a:buNone/>
              <a:defRPr sz="8700"/>
            </a:lvl1pPr>
            <a:lvl2pPr marL="1249050" indent="0">
              <a:buNone/>
              <a:defRPr sz="7700"/>
            </a:lvl2pPr>
            <a:lvl3pPr marL="2498101" indent="0">
              <a:buNone/>
              <a:defRPr sz="6600"/>
            </a:lvl3pPr>
            <a:lvl4pPr marL="3747151" indent="0">
              <a:buNone/>
              <a:defRPr sz="5500"/>
            </a:lvl4pPr>
            <a:lvl5pPr marL="4996202" indent="0">
              <a:buNone/>
              <a:defRPr sz="5500"/>
            </a:lvl5pPr>
            <a:lvl6pPr marL="6245251" indent="0">
              <a:buNone/>
              <a:defRPr sz="5500"/>
            </a:lvl6pPr>
            <a:lvl7pPr marL="7494301" indent="0">
              <a:buNone/>
              <a:defRPr sz="5500"/>
            </a:lvl7pPr>
            <a:lvl8pPr marL="8743351" indent="0">
              <a:buNone/>
              <a:defRPr sz="5500"/>
            </a:lvl8pPr>
            <a:lvl9pPr marL="9992401" indent="0">
              <a:buNone/>
              <a:defRPr sz="5500"/>
            </a:lvl9pPr>
          </a:lstStyle>
          <a:p>
            <a:r>
              <a:rPr lang="en-US" smtClean="0"/>
              <a:t>Click icon to add picture</a:t>
            </a:r>
            <a:endParaRPr lang="en-US" dirty="0"/>
          </a:p>
        </p:txBody>
      </p:sp>
      <p:sp>
        <p:nvSpPr>
          <p:cNvPr id="4" name="Text Placeholder 3"/>
          <p:cNvSpPr>
            <a:spLocks noGrp="1"/>
          </p:cNvSpPr>
          <p:nvPr>
            <p:ph type="body" sz="half" idx="2"/>
          </p:nvPr>
        </p:nvSpPr>
        <p:spPr>
          <a:xfrm>
            <a:off x="1574604" y="8778243"/>
            <a:ext cx="7372945" cy="16262775"/>
          </a:xfrm>
        </p:spPr>
        <p:txBody>
          <a:bodyPr/>
          <a:lstStyle>
            <a:lvl1pPr marL="0" indent="0">
              <a:buNone/>
              <a:defRPr sz="4300"/>
            </a:lvl1pPr>
            <a:lvl2pPr marL="1249050" indent="0">
              <a:buNone/>
              <a:defRPr sz="3800"/>
            </a:lvl2pPr>
            <a:lvl3pPr marL="2498101" indent="0">
              <a:buNone/>
              <a:defRPr sz="3300"/>
            </a:lvl3pPr>
            <a:lvl4pPr marL="3747151" indent="0">
              <a:buNone/>
              <a:defRPr sz="2800"/>
            </a:lvl4pPr>
            <a:lvl5pPr marL="4996202" indent="0">
              <a:buNone/>
              <a:defRPr sz="2800"/>
            </a:lvl5pPr>
            <a:lvl6pPr marL="6245251" indent="0">
              <a:buNone/>
              <a:defRPr sz="2800"/>
            </a:lvl6pPr>
            <a:lvl7pPr marL="7494301" indent="0">
              <a:buNone/>
              <a:defRPr sz="2800"/>
            </a:lvl7pPr>
            <a:lvl8pPr marL="8743351" indent="0">
              <a:buNone/>
              <a:defRPr sz="2800"/>
            </a:lvl8pPr>
            <a:lvl9pPr marL="9992401" indent="0">
              <a:buNone/>
              <a:defRPr sz="2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D7DA26-CC3D-4393-A1CD-8A40D793CEAA}"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AD6D5-E806-4434-B74B-1B84782B598A}" type="slidenum">
              <a:rPr lang="en-US" smtClean="0"/>
              <a:t>‹#›</a:t>
            </a:fld>
            <a:endParaRPr lang="en-US"/>
          </a:p>
        </p:txBody>
      </p:sp>
    </p:spTree>
    <p:extLst>
      <p:ext uri="{BB962C8B-B14F-4D97-AF65-F5344CB8AC3E}">
        <p14:creationId xmlns:p14="http://schemas.microsoft.com/office/powerpoint/2010/main" val="1907376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71625" y="1557874"/>
            <a:ext cx="19716750" cy="5655735"/>
          </a:xfrm>
          <a:prstGeom prst="rect">
            <a:avLst/>
          </a:prstGeom>
        </p:spPr>
        <p:txBody>
          <a:bodyPr vert="horz" lIns="62452" tIns="31226" rIns="62452" bIns="3122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71625" y="7789336"/>
            <a:ext cx="19716750" cy="18565709"/>
          </a:xfrm>
          <a:prstGeom prst="rect">
            <a:avLst/>
          </a:prstGeom>
        </p:spPr>
        <p:txBody>
          <a:bodyPr vert="horz" lIns="62452" tIns="31226" rIns="62452" bIns="312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71625" y="27120433"/>
            <a:ext cx="5143500" cy="1557866"/>
          </a:xfrm>
          <a:prstGeom prst="rect">
            <a:avLst/>
          </a:prstGeom>
        </p:spPr>
        <p:txBody>
          <a:bodyPr vert="horz" lIns="62452" tIns="31226" rIns="62452" bIns="31226" rtlCol="0" anchor="ctr"/>
          <a:lstStyle>
            <a:lvl1pPr algn="l">
              <a:defRPr sz="3300">
                <a:solidFill>
                  <a:schemeClr val="tx1">
                    <a:tint val="75000"/>
                  </a:schemeClr>
                </a:solidFill>
              </a:defRPr>
            </a:lvl1pPr>
          </a:lstStyle>
          <a:p>
            <a:fld id="{11D7DA26-CC3D-4393-A1CD-8A40D793CEAA}" type="datetimeFigureOut">
              <a:rPr lang="en-US" smtClean="0"/>
              <a:t>5/22/2024</a:t>
            </a:fld>
            <a:endParaRPr lang="en-US"/>
          </a:p>
        </p:txBody>
      </p:sp>
      <p:sp>
        <p:nvSpPr>
          <p:cNvPr id="5" name="Footer Placeholder 4"/>
          <p:cNvSpPr>
            <a:spLocks noGrp="1"/>
          </p:cNvSpPr>
          <p:nvPr>
            <p:ph type="ftr" sz="quarter" idx="3"/>
          </p:nvPr>
        </p:nvSpPr>
        <p:spPr>
          <a:xfrm>
            <a:off x="7572375" y="27120433"/>
            <a:ext cx="7715250" cy="1557866"/>
          </a:xfrm>
          <a:prstGeom prst="rect">
            <a:avLst/>
          </a:prstGeom>
        </p:spPr>
        <p:txBody>
          <a:bodyPr vert="horz" lIns="62452" tIns="31226" rIns="62452" bIns="31226" rtlCol="0" anchor="ctr"/>
          <a:lstStyle>
            <a:lvl1pPr algn="ctr">
              <a:defRPr sz="3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6144875" y="27120433"/>
            <a:ext cx="5143500" cy="1557866"/>
          </a:xfrm>
          <a:prstGeom prst="rect">
            <a:avLst/>
          </a:prstGeom>
        </p:spPr>
        <p:txBody>
          <a:bodyPr vert="horz" lIns="62452" tIns="31226" rIns="62452" bIns="31226" rtlCol="0" anchor="ctr"/>
          <a:lstStyle>
            <a:lvl1pPr algn="r">
              <a:defRPr sz="3300">
                <a:solidFill>
                  <a:schemeClr val="tx1">
                    <a:tint val="75000"/>
                  </a:schemeClr>
                </a:solidFill>
              </a:defRPr>
            </a:lvl1pPr>
          </a:lstStyle>
          <a:p>
            <a:fld id="{67BAD6D5-E806-4434-B74B-1B84782B598A}" type="slidenum">
              <a:rPr lang="en-US" smtClean="0"/>
              <a:t>‹#›</a:t>
            </a:fld>
            <a:endParaRPr lang="en-US"/>
          </a:p>
        </p:txBody>
      </p:sp>
    </p:spTree>
    <p:extLst>
      <p:ext uri="{BB962C8B-B14F-4D97-AF65-F5344CB8AC3E}">
        <p14:creationId xmlns:p14="http://schemas.microsoft.com/office/powerpoint/2010/main" val="3077951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498101" rtl="0" eaLnBrk="1" latinLnBrk="0" hangingPunct="1">
        <a:lnSpc>
          <a:spcPct val="90000"/>
        </a:lnSpc>
        <a:spcBef>
          <a:spcPct val="0"/>
        </a:spcBef>
        <a:buNone/>
        <a:defRPr sz="12000" kern="1200">
          <a:solidFill>
            <a:schemeClr val="tx1"/>
          </a:solidFill>
          <a:latin typeface="+mj-lt"/>
          <a:ea typeface="+mj-ea"/>
          <a:cs typeface="+mj-cs"/>
        </a:defRPr>
      </a:lvl1pPr>
    </p:titleStyle>
    <p:bodyStyle>
      <a:lvl1pPr marL="624525" indent="-624525" algn="l" defTabSz="2498101" rtl="0" eaLnBrk="1" latinLnBrk="0" hangingPunct="1">
        <a:lnSpc>
          <a:spcPct val="90000"/>
        </a:lnSpc>
        <a:spcBef>
          <a:spcPts val="2732"/>
        </a:spcBef>
        <a:buFont typeface="Arial" panose="020B0604020202020204" pitchFamily="34" charset="0"/>
        <a:buChar char="•"/>
        <a:defRPr sz="7700" kern="1200">
          <a:solidFill>
            <a:schemeClr val="tx1"/>
          </a:solidFill>
          <a:latin typeface="+mn-lt"/>
          <a:ea typeface="+mn-ea"/>
          <a:cs typeface="+mn-cs"/>
        </a:defRPr>
      </a:lvl1pPr>
      <a:lvl2pPr marL="1873575" indent="-624525" algn="l" defTabSz="2498101" rtl="0" eaLnBrk="1" latinLnBrk="0" hangingPunct="1">
        <a:lnSpc>
          <a:spcPct val="90000"/>
        </a:lnSpc>
        <a:spcBef>
          <a:spcPts val="1365"/>
        </a:spcBef>
        <a:buFont typeface="Arial" panose="020B0604020202020204" pitchFamily="34" charset="0"/>
        <a:buChar char="•"/>
        <a:defRPr sz="6600" kern="1200">
          <a:solidFill>
            <a:schemeClr val="tx1"/>
          </a:solidFill>
          <a:latin typeface="+mn-lt"/>
          <a:ea typeface="+mn-ea"/>
          <a:cs typeface="+mn-cs"/>
        </a:defRPr>
      </a:lvl2pPr>
      <a:lvl3pPr marL="3122626" indent="-624525" algn="l" defTabSz="2498101" rtl="0" eaLnBrk="1" latinLnBrk="0" hangingPunct="1">
        <a:lnSpc>
          <a:spcPct val="90000"/>
        </a:lnSpc>
        <a:spcBef>
          <a:spcPts val="1365"/>
        </a:spcBef>
        <a:buFont typeface="Arial" panose="020B0604020202020204" pitchFamily="34" charset="0"/>
        <a:buChar char="•"/>
        <a:defRPr sz="5500" kern="1200">
          <a:solidFill>
            <a:schemeClr val="tx1"/>
          </a:solidFill>
          <a:latin typeface="+mn-lt"/>
          <a:ea typeface="+mn-ea"/>
          <a:cs typeface="+mn-cs"/>
        </a:defRPr>
      </a:lvl3pPr>
      <a:lvl4pPr marL="4371676" indent="-624525" algn="l" defTabSz="2498101" rtl="0" eaLnBrk="1" latinLnBrk="0" hangingPunct="1">
        <a:lnSpc>
          <a:spcPct val="90000"/>
        </a:lnSpc>
        <a:spcBef>
          <a:spcPts val="1365"/>
        </a:spcBef>
        <a:buFont typeface="Arial" panose="020B0604020202020204" pitchFamily="34" charset="0"/>
        <a:buChar char="•"/>
        <a:defRPr sz="4900" kern="1200">
          <a:solidFill>
            <a:schemeClr val="tx1"/>
          </a:solidFill>
          <a:latin typeface="+mn-lt"/>
          <a:ea typeface="+mn-ea"/>
          <a:cs typeface="+mn-cs"/>
        </a:defRPr>
      </a:lvl4pPr>
      <a:lvl5pPr marL="5620726" indent="-624525" algn="l" defTabSz="2498101" rtl="0" eaLnBrk="1" latinLnBrk="0" hangingPunct="1">
        <a:lnSpc>
          <a:spcPct val="90000"/>
        </a:lnSpc>
        <a:spcBef>
          <a:spcPts val="1365"/>
        </a:spcBef>
        <a:buFont typeface="Arial" panose="020B0604020202020204" pitchFamily="34" charset="0"/>
        <a:buChar char="•"/>
        <a:defRPr sz="4900" kern="1200">
          <a:solidFill>
            <a:schemeClr val="tx1"/>
          </a:solidFill>
          <a:latin typeface="+mn-lt"/>
          <a:ea typeface="+mn-ea"/>
          <a:cs typeface="+mn-cs"/>
        </a:defRPr>
      </a:lvl5pPr>
      <a:lvl6pPr marL="6869777" indent="-624525" algn="l" defTabSz="2498101" rtl="0" eaLnBrk="1" latinLnBrk="0" hangingPunct="1">
        <a:lnSpc>
          <a:spcPct val="90000"/>
        </a:lnSpc>
        <a:spcBef>
          <a:spcPts val="1365"/>
        </a:spcBef>
        <a:buFont typeface="Arial" panose="020B0604020202020204" pitchFamily="34" charset="0"/>
        <a:buChar char="•"/>
        <a:defRPr sz="4900" kern="1200">
          <a:solidFill>
            <a:schemeClr val="tx1"/>
          </a:solidFill>
          <a:latin typeface="+mn-lt"/>
          <a:ea typeface="+mn-ea"/>
          <a:cs typeface="+mn-cs"/>
        </a:defRPr>
      </a:lvl6pPr>
      <a:lvl7pPr marL="8118827" indent="-624525" algn="l" defTabSz="2498101" rtl="0" eaLnBrk="1" latinLnBrk="0" hangingPunct="1">
        <a:lnSpc>
          <a:spcPct val="90000"/>
        </a:lnSpc>
        <a:spcBef>
          <a:spcPts val="1365"/>
        </a:spcBef>
        <a:buFont typeface="Arial" panose="020B0604020202020204" pitchFamily="34" charset="0"/>
        <a:buChar char="•"/>
        <a:defRPr sz="4900" kern="1200">
          <a:solidFill>
            <a:schemeClr val="tx1"/>
          </a:solidFill>
          <a:latin typeface="+mn-lt"/>
          <a:ea typeface="+mn-ea"/>
          <a:cs typeface="+mn-cs"/>
        </a:defRPr>
      </a:lvl7pPr>
      <a:lvl8pPr marL="9367877" indent="-624525" algn="l" defTabSz="2498101" rtl="0" eaLnBrk="1" latinLnBrk="0" hangingPunct="1">
        <a:lnSpc>
          <a:spcPct val="90000"/>
        </a:lnSpc>
        <a:spcBef>
          <a:spcPts val="1365"/>
        </a:spcBef>
        <a:buFont typeface="Arial" panose="020B0604020202020204" pitchFamily="34" charset="0"/>
        <a:buChar char="•"/>
        <a:defRPr sz="4900" kern="1200">
          <a:solidFill>
            <a:schemeClr val="tx1"/>
          </a:solidFill>
          <a:latin typeface="+mn-lt"/>
          <a:ea typeface="+mn-ea"/>
          <a:cs typeface="+mn-cs"/>
        </a:defRPr>
      </a:lvl8pPr>
      <a:lvl9pPr marL="10616926" indent="-624525" algn="l" defTabSz="2498101" rtl="0" eaLnBrk="1" latinLnBrk="0" hangingPunct="1">
        <a:lnSpc>
          <a:spcPct val="90000"/>
        </a:lnSpc>
        <a:spcBef>
          <a:spcPts val="1365"/>
        </a:spcBef>
        <a:buFont typeface="Arial" panose="020B0604020202020204" pitchFamily="34" charset="0"/>
        <a:buChar char="•"/>
        <a:defRPr sz="4900" kern="1200">
          <a:solidFill>
            <a:schemeClr val="tx1"/>
          </a:solidFill>
          <a:latin typeface="+mn-lt"/>
          <a:ea typeface="+mn-ea"/>
          <a:cs typeface="+mn-cs"/>
        </a:defRPr>
      </a:lvl9pPr>
    </p:bodyStyle>
    <p:otherStyle>
      <a:defPPr>
        <a:defRPr lang="en-US"/>
      </a:defPPr>
      <a:lvl1pPr marL="0" algn="l" defTabSz="2498101" rtl="0" eaLnBrk="1" latinLnBrk="0" hangingPunct="1">
        <a:defRPr sz="4900" kern="1200">
          <a:solidFill>
            <a:schemeClr val="tx1"/>
          </a:solidFill>
          <a:latin typeface="+mn-lt"/>
          <a:ea typeface="+mn-ea"/>
          <a:cs typeface="+mn-cs"/>
        </a:defRPr>
      </a:lvl1pPr>
      <a:lvl2pPr marL="1249050" algn="l" defTabSz="2498101" rtl="0" eaLnBrk="1" latinLnBrk="0" hangingPunct="1">
        <a:defRPr sz="4900" kern="1200">
          <a:solidFill>
            <a:schemeClr val="tx1"/>
          </a:solidFill>
          <a:latin typeface="+mn-lt"/>
          <a:ea typeface="+mn-ea"/>
          <a:cs typeface="+mn-cs"/>
        </a:defRPr>
      </a:lvl2pPr>
      <a:lvl3pPr marL="2498101" algn="l" defTabSz="2498101" rtl="0" eaLnBrk="1" latinLnBrk="0" hangingPunct="1">
        <a:defRPr sz="4900" kern="1200">
          <a:solidFill>
            <a:schemeClr val="tx1"/>
          </a:solidFill>
          <a:latin typeface="+mn-lt"/>
          <a:ea typeface="+mn-ea"/>
          <a:cs typeface="+mn-cs"/>
        </a:defRPr>
      </a:lvl3pPr>
      <a:lvl4pPr marL="3747151" algn="l" defTabSz="2498101" rtl="0" eaLnBrk="1" latinLnBrk="0" hangingPunct="1">
        <a:defRPr sz="4900" kern="1200">
          <a:solidFill>
            <a:schemeClr val="tx1"/>
          </a:solidFill>
          <a:latin typeface="+mn-lt"/>
          <a:ea typeface="+mn-ea"/>
          <a:cs typeface="+mn-cs"/>
        </a:defRPr>
      </a:lvl4pPr>
      <a:lvl5pPr marL="4996202" algn="l" defTabSz="2498101" rtl="0" eaLnBrk="1" latinLnBrk="0" hangingPunct="1">
        <a:defRPr sz="4900" kern="1200">
          <a:solidFill>
            <a:schemeClr val="tx1"/>
          </a:solidFill>
          <a:latin typeface="+mn-lt"/>
          <a:ea typeface="+mn-ea"/>
          <a:cs typeface="+mn-cs"/>
        </a:defRPr>
      </a:lvl5pPr>
      <a:lvl6pPr marL="6245251" algn="l" defTabSz="2498101" rtl="0" eaLnBrk="1" latinLnBrk="0" hangingPunct="1">
        <a:defRPr sz="4900" kern="1200">
          <a:solidFill>
            <a:schemeClr val="tx1"/>
          </a:solidFill>
          <a:latin typeface="+mn-lt"/>
          <a:ea typeface="+mn-ea"/>
          <a:cs typeface="+mn-cs"/>
        </a:defRPr>
      </a:lvl6pPr>
      <a:lvl7pPr marL="7494301" algn="l" defTabSz="2498101" rtl="0" eaLnBrk="1" latinLnBrk="0" hangingPunct="1">
        <a:defRPr sz="4900" kern="1200">
          <a:solidFill>
            <a:schemeClr val="tx1"/>
          </a:solidFill>
          <a:latin typeface="+mn-lt"/>
          <a:ea typeface="+mn-ea"/>
          <a:cs typeface="+mn-cs"/>
        </a:defRPr>
      </a:lvl7pPr>
      <a:lvl8pPr marL="8743351" algn="l" defTabSz="2498101" rtl="0" eaLnBrk="1" latinLnBrk="0" hangingPunct="1">
        <a:defRPr sz="4900" kern="1200">
          <a:solidFill>
            <a:schemeClr val="tx1"/>
          </a:solidFill>
          <a:latin typeface="+mn-lt"/>
          <a:ea typeface="+mn-ea"/>
          <a:cs typeface="+mn-cs"/>
        </a:defRPr>
      </a:lvl8pPr>
      <a:lvl9pPr marL="9992401" algn="l" defTabSz="2498101"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0410" y="359195"/>
            <a:ext cx="17060496" cy="1860595"/>
          </a:xfrm>
        </p:spPr>
        <p:txBody>
          <a:bodyPr>
            <a:normAutofit fontScale="90000"/>
          </a:bodyPr>
          <a:lstStyle/>
          <a:p>
            <a:pPr>
              <a:lnSpc>
                <a:spcPct val="100000"/>
              </a:lnSpc>
              <a:spcBef>
                <a:spcPts val="0"/>
              </a:spcBef>
            </a:pPr>
            <a:r>
              <a:rPr lang="en-US" sz="2800" b="1" kern="1400" cap="all" dirty="0" smtClean="0">
                <a:latin typeface="Arial" panose="020B0604020202020204" pitchFamily="34" charset="0"/>
                <a:ea typeface="Times New Roman" panose="02020603050405020304" pitchFamily="18" charset="0"/>
                <a:cs typeface="Times New Roman" panose="02020603050405020304" pitchFamily="18" charset="0"/>
              </a:rPr>
              <a:t>Enhancing </a:t>
            </a:r>
            <a:r>
              <a:rPr lang="en-US" sz="2800" b="1" kern="1400" cap="all" dirty="0">
                <a:latin typeface="Arial" panose="020B0604020202020204" pitchFamily="34" charset="0"/>
                <a:ea typeface="Times New Roman" panose="02020603050405020304" pitchFamily="18" charset="0"/>
                <a:cs typeface="Times New Roman" panose="02020603050405020304" pitchFamily="18" charset="0"/>
              </a:rPr>
              <a:t>Fluid Infusion via introduction and Enlargement of microcracks in tumors – Theoretical Simulations</a:t>
            </a:r>
            <a:r>
              <a:rPr lang="en-US" sz="2400" b="1" kern="1400" cap="all" dirty="0">
                <a:latin typeface="Helvetica" panose="020B0604020202020204" pitchFamily="34" charset="0"/>
                <a:ea typeface="Times New Roman" panose="02020603050405020304" pitchFamily="18" charset="0"/>
                <a:cs typeface="Times New Roman" panose="02020603050405020304" pitchFamily="18" charset="0"/>
              </a:rPr>
              <a:t/>
            </a:r>
            <a:br>
              <a:rPr lang="en-US" sz="2400" b="1" kern="1400" cap="all" dirty="0">
                <a:latin typeface="Helvetica" panose="020B0604020202020204" pitchFamily="34" charset="0"/>
                <a:ea typeface="Times New Roman" panose="02020603050405020304" pitchFamily="18" charset="0"/>
                <a:cs typeface="Times New Roman" panose="02020603050405020304" pitchFamily="18" charset="0"/>
              </a:rPr>
            </a:br>
            <a:r>
              <a:rPr lang="en-US" sz="2600" b="1" dirty="0">
                <a:latin typeface="Times New Roman" panose="02020603050405020304" pitchFamily="18" charset="0"/>
                <a:cs typeface="Times New Roman" panose="02020603050405020304" pitchFamily="18" charset="0"/>
              </a:rPr>
              <a:t/>
            </a:r>
            <a:br>
              <a:rPr lang="en-US" sz="2600" b="1" dirty="0">
                <a:latin typeface="Times New Roman" panose="02020603050405020304" pitchFamily="18" charset="0"/>
                <a:cs typeface="Times New Roman" panose="02020603050405020304" pitchFamily="18" charset="0"/>
              </a:rPr>
            </a:br>
            <a:r>
              <a:rPr lang="en-US" sz="2600" dirty="0" err="1" smtClean="0">
                <a:latin typeface="Times New Roman" panose="02020603050405020304" pitchFamily="18" charset="0"/>
                <a:cs typeface="Times New Roman" panose="02020603050405020304" pitchFamily="18" charset="0"/>
              </a:rPr>
              <a:t>Md</a:t>
            </a:r>
            <a:r>
              <a:rPr lang="en-US" sz="2600" dirty="0" smtClean="0">
                <a:latin typeface="Times New Roman" panose="02020603050405020304" pitchFamily="18" charset="0"/>
                <a:cs typeface="Times New Roman" panose="02020603050405020304" pitchFamily="18" charset="0"/>
              </a:rPr>
              <a:t> Jawed </a:t>
            </a:r>
            <a:r>
              <a:rPr lang="en-US" sz="2600" dirty="0" err="1" smtClean="0">
                <a:latin typeface="Times New Roman" panose="02020603050405020304" pitchFamily="18" charset="0"/>
                <a:cs typeface="Times New Roman" panose="02020603050405020304" pitchFamily="18" charset="0"/>
              </a:rPr>
              <a:t>Naseem</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Ronghui</a:t>
            </a:r>
            <a:r>
              <a:rPr lang="en-US" sz="2600" dirty="0">
                <a:latin typeface="Times New Roman" panose="02020603050405020304" pitchFamily="18" charset="0"/>
                <a:cs typeface="Times New Roman" panose="02020603050405020304" pitchFamily="18" charset="0"/>
              </a:rPr>
              <a:t> Ma, and </a:t>
            </a:r>
            <a:r>
              <a:rPr lang="en-US" sz="2600" dirty="0" smtClean="0">
                <a:latin typeface="Times New Roman" panose="02020603050405020304" pitchFamily="18" charset="0"/>
                <a:cs typeface="Times New Roman" panose="02020603050405020304" pitchFamily="18" charset="0"/>
              </a:rPr>
              <a:t>Liang </a:t>
            </a:r>
            <a:r>
              <a:rPr lang="en-US" sz="2600" dirty="0">
                <a:latin typeface="Times New Roman" panose="02020603050405020304" pitchFamily="18" charset="0"/>
                <a:cs typeface="Times New Roman" panose="02020603050405020304" pitchFamily="18" charset="0"/>
              </a:rPr>
              <a:t>Zhu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Department of Mechanical </a:t>
            </a:r>
            <a:r>
              <a:rPr lang="en-US" sz="2600" dirty="0" smtClean="0">
                <a:latin typeface="Times New Roman" panose="02020603050405020304" pitchFamily="18" charset="0"/>
                <a:cs typeface="Times New Roman" panose="02020603050405020304" pitchFamily="18" charset="0"/>
              </a:rPr>
              <a:t>Engineering, </a:t>
            </a:r>
            <a:r>
              <a:rPr lang="en-US" sz="2600" dirty="0">
                <a:latin typeface="Times New Roman" panose="02020603050405020304" pitchFamily="18" charset="0"/>
                <a:cs typeface="Times New Roman" panose="02020603050405020304" pitchFamily="18" charset="0"/>
              </a:rPr>
              <a:t>University of Maryland Baltimore County Baltimore, MD, USA </a:t>
            </a:r>
          </a:p>
        </p:txBody>
      </p:sp>
      <p:sp>
        <p:nvSpPr>
          <p:cNvPr id="3" name="Subtitle 2"/>
          <p:cNvSpPr>
            <a:spLocks noGrp="1"/>
          </p:cNvSpPr>
          <p:nvPr>
            <p:ph type="subTitle" idx="1"/>
          </p:nvPr>
        </p:nvSpPr>
        <p:spPr>
          <a:xfrm>
            <a:off x="601581" y="2723395"/>
            <a:ext cx="10883854" cy="6249155"/>
          </a:xfrm>
        </p:spPr>
        <p:txBody>
          <a:bodyPr numCol="1" spcCol="624525">
            <a:noAutofit/>
          </a:bodyPr>
          <a:lstStyle/>
          <a:p>
            <a:pPr algn="just">
              <a:lnSpc>
                <a:spcPct val="100000"/>
              </a:lnSpc>
              <a:spcBef>
                <a:spcPts val="0"/>
              </a:spcBef>
            </a:pPr>
            <a:r>
              <a:rPr lang="en-US" sz="2000" b="1" dirty="0" smtClean="0">
                <a:latin typeface="Arial" panose="020B0604020202020204" pitchFamily="34" charset="0"/>
                <a:cs typeface="Arial" panose="020B0604020202020204" pitchFamily="34" charset="0"/>
              </a:rPr>
              <a:t>INTRODUCTION</a:t>
            </a:r>
          </a:p>
          <a:p>
            <a:pPr algn="just">
              <a:lnSpc>
                <a:spcPct val="100000"/>
              </a:lnSpc>
              <a:spcBef>
                <a:spcPts val="0"/>
              </a:spcBef>
            </a:pPr>
            <a:r>
              <a:rPr lang="en-US" sz="2000" dirty="0">
                <a:latin typeface="Times New Roman"/>
                <a:ea typeface="Times New Roman"/>
              </a:rPr>
              <a:t> </a:t>
            </a:r>
            <a:r>
              <a:rPr lang="en-US" sz="2000" dirty="0" smtClean="0">
                <a:latin typeface="Times New Roman"/>
                <a:ea typeface="Times New Roman"/>
              </a:rPr>
              <a:t>           In </a:t>
            </a:r>
            <a:r>
              <a:rPr lang="en-US" sz="2000" dirty="0">
                <a:latin typeface="Times New Roman"/>
                <a:ea typeface="Times New Roman"/>
              </a:rPr>
              <a:t>chemical ablation of tumors, convection-enhanced delivery (CED) is commonly used to infuse chemicals such as ethanol via a single cannula inserted into tumors. Unfortunately, very high interstitial fluid pressure (IFP) and small porosity in tumors often cause backflow through the needle track. This leads to leakage of the chemicals to surrounding healthy tissue, resulting in collateral damage or severe pain to patients. In recent years, novel devices have been manufactured to incorporate retractable tines. The original design aimed at using the tines for infusion and the retract ability of the tines allows more infusing sites to enlarge the infused tissue volume. Previous experiments using ethanol for liver tumor ablation demonstrated less pain experienced by patients, implying less </a:t>
            </a:r>
            <a:r>
              <a:rPr lang="en-US" sz="2000" dirty="0" smtClean="0">
                <a:latin typeface="Times New Roman"/>
                <a:ea typeface="Times New Roman"/>
              </a:rPr>
              <a:t>leakage</a:t>
            </a:r>
            <a:r>
              <a:rPr lang="en-US" sz="2000" baseline="30000" dirty="0" smtClean="0">
                <a:latin typeface="Times New Roman"/>
                <a:ea typeface="Times New Roman"/>
              </a:rPr>
              <a:t>1</a:t>
            </a:r>
            <a:r>
              <a:rPr lang="en-US" sz="2000" dirty="0" smtClean="0">
                <a:latin typeface="Times New Roman"/>
                <a:ea typeface="Times New Roman"/>
              </a:rPr>
              <a:t>. None </a:t>
            </a:r>
            <a:r>
              <a:rPr lang="en-US" sz="2000" dirty="0">
                <a:latin typeface="Times New Roman"/>
                <a:ea typeface="Times New Roman"/>
              </a:rPr>
              <a:t>of the previous studies evaluated a CED system with a retractable needle only for generating microcracks in tumors and the resulting change of flow resistance in tumors during direct fluid infusion</a:t>
            </a:r>
            <a:r>
              <a:rPr lang="en-US" sz="2000" dirty="0" smtClean="0">
                <a:latin typeface="Times New Roman"/>
                <a:ea typeface="Times New Roman"/>
              </a:rPr>
              <a:t>.</a:t>
            </a:r>
          </a:p>
          <a:p>
            <a:pPr algn="just">
              <a:lnSpc>
                <a:spcPct val="100000"/>
              </a:lnSpc>
              <a:spcBef>
                <a:spcPts val="0"/>
              </a:spcBef>
            </a:pPr>
            <a:r>
              <a:rPr lang="en-US" sz="2000" dirty="0">
                <a:latin typeface="Times New Roman"/>
                <a:ea typeface="Times New Roman"/>
              </a:rPr>
              <a:t>            In this study, we perform theoretical simulation to evaluate how introduction of a microcrack in tissue reduces the overall flow resistance in a porous tumor, as well as further decrease in the flow resistance as this microcrack enlarges in a direct infusion process using CED.  Both Darcy’s law and the </a:t>
            </a:r>
            <a:r>
              <a:rPr lang="en-US" sz="2000" dirty="0" err="1">
                <a:latin typeface="Times New Roman"/>
                <a:ea typeface="Times New Roman"/>
              </a:rPr>
              <a:t>poroelasticity</a:t>
            </a:r>
            <a:r>
              <a:rPr lang="en-US" sz="2000" dirty="0">
                <a:latin typeface="Times New Roman"/>
                <a:ea typeface="Times New Roman"/>
              </a:rPr>
              <a:t> theory are used in the simulation to understand the fluid transport in porous tumors with or without microcrack introduction and/or enlargement. We expected that the study would provide quantitative measures to evaluate whether this approach is effective to enhance the fluid transport in dense porous tumors.</a:t>
            </a:r>
          </a:p>
          <a:p>
            <a:pPr algn="l">
              <a:lnSpc>
                <a:spcPct val="100000"/>
              </a:lnSpc>
              <a:spcBef>
                <a:spcPts val="0"/>
              </a:spcBef>
              <a:tabLst>
                <a:tab pos="156132" algn="l"/>
              </a:tabLst>
            </a:pPr>
            <a:endParaRPr lang="en-US" sz="2000" dirty="0">
              <a:latin typeface="Times New Roman" panose="02020603050405020304" pitchFamily="18" charset="0"/>
              <a:ea typeface="Times New Roman"/>
              <a:cs typeface="Times New Roman" panose="02020603050405020304" pitchFamily="18" charset="0"/>
            </a:endParaRPr>
          </a:p>
          <a:p>
            <a:pPr algn="just">
              <a:lnSpc>
                <a:spcPct val="100000"/>
              </a:lnSpc>
              <a:spcBef>
                <a:spcPts val="0"/>
              </a:spcBef>
            </a:pPr>
            <a:r>
              <a:rPr lang="en-US" sz="2000" b="1" dirty="0">
                <a:latin typeface="Arial" panose="020B0604020202020204" pitchFamily="34" charset="0"/>
                <a:cs typeface="Arial" panose="020B0604020202020204" pitchFamily="34" charset="0"/>
              </a:rPr>
              <a:t>METHODS </a:t>
            </a:r>
            <a:endParaRPr lang="en-US" sz="2000" dirty="0">
              <a:latin typeface="Times New Roman" panose="02020603050405020304" pitchFamily="18" charset="0"/>
              <a:cs typeface="Times New Roman" panose="02020603050405020304" pitchFamily="18" charset="0"/>
            </a:endParaRPr>
          </a:p>
          <a:p>
            <a:pPr indent="260218" algn="just"/>
            <a:endParaRPr lang="en-US" sz="2000" dirty="0">
              <a:latin typeface="Times New Roman" panose="02020603050405020304" pitchFamily="18" charset="0"/>
              <a:cs typeface="Times New Roman" panose="02020603050405020304" pitchFamily="18" charset="0"/>
            </a:endParaRPr>
          </a:p>
          <a:p>
            <a:pPr algn="l"/>
            <a:endParaRPr lang="en-US" sz="2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84142" y="18145950"/>
            <a:ext cx="1307729" cy="370838"/>
          </a:xfrm>
          <a:prstGeom prst="rect">
            <a:avLst/>
          </a:prstGeom>
          <a:noFill/>
        </p:spPr>
        <p:txBody>
          <a:bodyPr wrap="none" lIns="62452" tIns="31226" rIns="62452" bIns="31226" rtlCol="0">
            <a:spAutoFit/>
          </a:bodyPr>
          <a:lstStyle/>
          <a:p>
            <a:r>
              <a:rPr lang="en-US" sz="2000" b="1" dirty="0">
                <a:latin typeface="Arial" panose="020B0604020202020204" pitchFamily="34" charset="0"/>
                <a:cs typeface="Arial" panose="020B0604020202020204" pitchFamily="34" charset="0"/>
              </a:rPr>
              <a:t>RESULTS</a:t>
            </a:r>
          </a:p>
        </p:txBody>
      </p:sp>
      <p:sp>
        <p:nvSpPr>
          <p:cNvPr id="9" name="Rectangle 8"/>
          <p:cNvSpPr/>
          <p:nvPr/>
        </p:nvSpPr>
        <p:spPr>
          <a:xfrm>
            <a:off x="11752085" y="23427638"/>
            <a:ext cx="10689589" cy="5603040"/>
          </a:xfrm>
          <a:prstGeom prst="rect">
            <a:avLst/>
          </a:prstGeom>
        </p:spPr>
        <p:txBody>
          <a:bodyPr wrap="square" lIns="62452" tIns="31226" rIns="62452" bIns="31226">
            <a:spAutoFit/>
          </a:bodyPr>
          <a:lstStyle/>
          <a:p>
            <a:r>
              <a:rPr lang="en-US" sz="2000" b="1" dirty="0" smtClean="0">
                <a:latin typeface="Arial" panose="020B0604020202020204" pitchFamily="34" charset="0"/>
                <a:cs typeface="Arial" panose="020B0604020202020204" pitchFamily="34" charset="0"/>
              </a:rPr>
              <a:t>SUMMARY</a:t>
            </a:r>
          </a:p>
          <a:p>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a:t>
            </a:r>
            <a:r>
              <a:rPr lang="en-US" sz="2000" dirty="0">
                <a:latin typeface="Times New Roman" panose="02020603050405020304" pitchFamily="18" charset="0"/>
                <a:cs typeface="Times New Roman" panose="02020603050405020304" pitchFamily="18" charset="0"/>
              </a:rPr>
              <a:t>The theoretical simulation results have illustrated significantly altered pressure and velocity fields in a porous tumor due to introduction of a microcrack. The non-uniform fluid pressure field enlarges the cylindrical microcrack to a frustum, with a crack volume more than doubled. Due to the large permeability and porosity in the microcrack, flow from the infusion surface to the tumor periphery is much easier than that without microcrack. Overall, the flow resistance with the enlarged microcrack is reduced by </a:t>
            </a:r>
            <a:r>
              <a:rPr lang="en-US" sz="2000" dirty="0" smtClean="0">
                <a:latin typeface="Times New Roman" panose="02020603050405020304" pitchFamily="18" charset="0"/>
                <a:cs typeface="Times New Roman" panose="02020603050405020304" pitchFamily="18" charset="0"/>
              </a:rPr>
              <a:t>up to 20% </a:t>
            </a:r>
            <a:r>
              <a:rPr lang="en-US" sz="2000" dirty="0">
                <a:latin typeface="Times New Roman" panose="02020603050405020304" pitchFamily="18" charset="0"/>
                <a:cs typeface="Times New Roman" panose="02020603050405020304" pitchFamily="18" charset="0"/>
              </a:rPr>
              <a:t>from the baseline </a:t>
            </a:r>
            <a:r>
              <a:rPr lang="en-US" sz="2000" dirty="0" smtClean="0">
                <a:latin typeface="Times New Roman" panose="02020603050405020304" pitchFamily="18" charset="0"/>
                <a:cs typeface="Times New Roman" panose="02020603050405020304" pitchFamily="18" charset="0"/>
              </a:rPr>
              <a:t>case without introduction of a microcrack.  In general, the effect is more evident with a longer microcrack and with a larger infusing pressure.  </a:t>
            </a:r>
            <a:r>
              <a:rPr lang="en-US" sz="2000" dirty="0">
                <a:latin typeface="Times New Roman" panose="02020603050405020304" pitchFamily="18" charset="0"/>
                <a:cs typeface="Times New Roman" panose="02020603050405020304" pitchFamily="18" charset="0"/>
              </a:rPr>
              <a:t>We conclude that introducing a microcrack in porous tumors is an effective way to facilitate fluid flow in porous tumors using CED.</a:t>
            </a:r>
          </a:p>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ACKNOWLEDGEMENTS</a:t>
            </a:r>
            <a:endParaRPr lang="en-US" sz="2000" b="1" dirty="0">
              <a:latin typeface="Arial" panose="020B0604020202020204" pitchFamily="34" charset="0"/>
              <a:cs typeface="Arial" panose="020B0604020202020204" pitchFamily="34" charset="0"/>
            </a:endParaRP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This </a:t>
            </a:r>
            <a:r>
              <a:rPr lang="en-US" sz="2000" dirty="0">
                <a:latin typeface="Times New Roman" panose="02020603050405020304" pitchFamily="18" charset="0"/>
                <a:cs typeface="Times New Roman" panose="02020603050405020304" pitchFamily="18" charset="0"/>
              </a:rPr>
              <a:t>research was supported by </a:t>
            </a:r>
            <a:r>
              <a:rPr lang="en-US" sz="2000" dirty="0" smtClean="0">
                <a:latin typeface="Times New Roman" panose="02020603050405020304" pitchFamily="18" charset="0"/>
                <a:cs typeface="Times New Roman" panose="02020603050405020304" pitchFamily="18" charset="0"/>
              </a:rPr>
              <a:t>UMBC.</a:t>
            </a:r>
            <a:r>
              <a:rPr lang="en-US" sz="2000" dirty="0">
                <a:latin typeface="Times New Roman" panose="02020603050405020304" pitchFamily="18" charset="0"/>
                <a:cs typeface="Times New Roman" panose="02020603050405020304" pitchFamily="18" charset="0"/>
              </a:rPr>
              <a:t> </a:t>
            </a:r>
          </a:p>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REFERENCES</a:t>
            </a:r>
            <a:r>
              <a:rPr lang="en-US" sz="2000" b="1" dirty="0" smtClean="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[1] </a:t>
            </a:r>
            <a:r>
              <a:rPr lang="en-US" sz="2000" dirty="0" err="1">
                <a:latin typeface="Times New Roman" panose="02020603050405020304" pitchFamily="18" charset="0"/>
                <a:cs typeface="Times New Roman" panose="02020603050405020304" pitchFamily="18" charset="0"/>
              </a:rPr>
              <a:t>Kuang</a:t>
            </a:r>
            <a:r>
              <a:rPr lang="en-US" sz="2000" dirty="0">
                <a:latin typeface="Times New Roman" panose="02020603050405020304" pitchFamily="18" charset="0"/>
                <a:cs typeface="Times New Roman" panose="02020603050405020304" pitchFamily="18" charset="0"/>
              </a:rPr>
              <a:t>, M et al., Radiology, 253(2):552-561, 2009.</a:t>
            </a:r>
          </a:p>
          <a:p>
            <a:r>
              <a:rPr lang="en-US" sz="2000" dirty="0">
                <a:latin typeface="Times New Roman" panose="02020603050405020304" pitchFamily="18" charset="0"/>
                <a:cs typeface="Times New Roman" panose="02020603050405020304" pitchFamily="18" charset="0"/>
              </a:rPr>
              <a:t>[2] Su, D. Et al., Medical and Biological Engineering &amp; Computing, DOI 10.1007/s11517-011-0819-y, 2011</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347" name="Picture 7" descr="BD2139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42" y="2398058"/>
            <a:ext cx="21802585" cy="18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5" descr="umbc_seal_colo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731" y="955079"/>
            <a:ext cx="1410793" cy="125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 name="PaperNumber"/>
          <p:cNvSpPr txBox="1">
            <a:spLocks noChangeArrowheads="1"/>
          </p:cNvSpPr>
          <p:nvPr/>
        </p:nvSpPr>
        <p:spPr bwMode="auto">
          <a:xfrm>
            <a:off x="611650" y="479469"/>
            <a:ext cx="4008760" cy="338578"/>
          </a:xfrm>
          <a:prstGeom prst="rect">
            <a:avLst/>
          </a:prstGeom>
          <a:solidFill>
            <a:srgbClr val="FFFFFF"/>
          </a:solidFill>
          <a:ln w="9525">
            <a:noFill/>
            <a:miter lim="800000"/>
            <a:headEnd/>
            <a:tailEnd/>
          </a:ln>
        </p:spPr>
        <p:txBody>
          <a:bodyPr rot="0" vert="horz" wrap="square" lIns="0" tIns="0" rIns="0" bIns="0" anchor="t" anchorCtr="0" upright="1">
            <a:noAutofit/>
          </a:bodyPr>
          <a:lstStyle/>
          <a:p>
            <a:r>
              <a:rPr lang="en-US" sz="2200" b="1" dirty="0" smtClean="0">
                <a:solidFill>
                  <a:srgbClr val="FF0000"/>
                </a:solidFill>
                <a:latin typeface="Helvetica"/>
                <a:ea typeface="Times New Roman"/>
                <a:cs typeface="Times New Roman"/>
              </a:rPr>
              <a:t>SB3C 2024 </a:t>
            </a:r>
            <a:r>
              <a:rPr lang="en-US" sz="2200" b="1" dirty="0">
                <a:solidFill>
                  <a:srgbClr val="FF0000"/>
                </a:solidFill>
                <a:latin typeface="Helvetica"/>
                <a:ea typeface="Times New Roman"/>
                <a:cs typeface="Times New Roman"/>
              </a:rPr>
              <a:t>abstract # </a:t>
            </a:r>
            <a:r>
              <a:rPr lang="en-US" sz="2200" b="1" dirty="0" smtClean="0">
                <a:solidFill>
                  <a:srgbClr val="FF0000"/>
                </a:solidFill>
                <a:latin typeface="Helvetica"/>
                <a:ea typeface="Times New Roman"/>
                <a:cs typeface="Times New Roman"/>
              </a:rPr>
              <a:t>243</a:t>
            </a:r>
            <a:endParaRPr lang="en-US" sz="2200" b="1" dirty="0">
              <a:solidFill>
                <a:srgbClr val="FF0000"/>
              </a:solidFill>
              <a:latin typeface="Helvetica"/>
              <a:ea typeface="Times New Roman"/>
              <a:cs typeface="Times New Roman"/>
            </a:endParaRPr>
          </a:p>
        </p:txBody>
      </p:sp>
      <p:sp>
        <p:nvSpPr>
          <p:cNvPr id="497" name="Rectangle 496"/>
          <p:cNvSpPr/>
          <p:nvPr/>
        </p:nvSpPr>
        <p:spPr>
          <a:xfrm>
            <a:off x="1546972" y="18381150"/>
            <a:ext cx="8223950" cy="400110"/>
          </a:xfrm>
          <a:prstGeom prst="rect">
            <a:avLst/>
          </a:prstGeom>
        </p:spPr>
        <p:txBody>
          <a:bodyPr wrap="square">
            <a:spAutoFit/>
          </a:bodyPr>
          <a:lstStyle/>
          <a:p>
            <a:pPr algn="ctr">
              <a:tabLst>
                <a:tab pos="228600" algn="l"/>
              </a:tabLst>
            </a:pPr>
            <a:r>
              <a:rPr lang="en-US" sz="2000" b="1" dirty="0">
                <a:latin typeface="Arial" panose="020B0604020202020204" pitchFamily="34" charset="0"/>
                <a:ea typeface="Times New Roman" panose="02020603050405020304" pitchFamily="18" charset="0"/>
                <a:cs typeface="Arial" panose="020B0604020202020204" pitchFamily="34" charset="0"/>
              </a:rPr>
              <a:t>Table 1</a:t>
            </a:r>
            <a:r>
              <a:rPr lang="en-US" sz="2000" b="1"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smtClean="0">
                <a:latin typeface="Arial" panose="020B0604020202020204" pitchFamily="34" charset="0"/>
                <a:ea typeface="Times New Roman" panose="02020603050405020304" pitchFamily="18" charset="0"/>
                <a:cs typeface="Arial" panose="020B0604020202020204" pitchFamily="34" charset="0"/>
              </a:rPr>
              <a:t>Simulation properties and </a:t>
            </a:r>
            <a:r>
              <a:rPr lang="en-US" sz="2000" dirty="0" smtClean="0">
                <a:latin typeface="Arial" panose="020B0604020202020204" pitchFamily="34" charset="0"/>
                <a:ea typeface="Times New Roman" panose="02020603050405020304" pitchFamily="18" charset="0"/>
                <a:cs typeface="Arial" panose="020B0604020202020204" pitchFamily="34" charset="0"/>
              </a:rPr>
              <a:t>parameters</a:t>
            </a:r>
            <a:r>
              <a:rPr lang="en-US" sz="2000" baseline="30000" dirty="0" smtClean="0">
                <a:latin typeface="Arial" panose="020B0604020202020204" pitchFamily="34" charset="0"/>
                <a:ea typeface="Times New Roman" panose="02020603050405020304" pitchFamily="18" charset="0"/>
                <a:cs typeface="Arial" panose="020B0604020202020204" pitchFamily="34" charset="0"/>
              </a:rPr>
              <a:t>2</a:t>
            </a:r>
            <a:endParaRPr lang="en-US"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2286000" y="8677094"/>
            <a:ext cx="7839117" cy="2933938"/>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84142" y="11879410"/>
                <a:ext cx="10980195" cy="6451959"/>
              </a:xfrm>
              <a:prstGeom prst="rect">
                <a:avLst/>
              </a:prstGeom>
            </p:spPr>
            <p:txBody>
              <a:bodyPr wrap="square">
                <a:spAutoFit/>
              </a:bodyPr>
              <a:lstStyle/>
              <a:p>
                <a:pPr algn="just">
                  <a:tabLst>
                    <a:tab pos="228600" algn="l"/>
                  </a:tabLs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Darcy’s </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law is used to describe how fluid flows in the porous tumor tissues, which is given by,</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228600" algn="l"/>
                  </a:tabLs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ea typeface="Times New Roman" panose="02020603050405020304" pitchFamily="18" charset="0"/>
                        <a:cs typeface="Calibri" panose="020F0502020204030204" pitchFamily="34" charset="0"/>
                      </a:rPr>
                      <m:t>𝛻</m:t>
                    </m:r>
                    <m:r>
                      <a:rPr lang="en-US" sz="2000">
                        <a:latin typeface="Cambria Math" panose="02040503050406030204" pitchFamily="18" charset="0"/>
                        <a:ea typeface="Times New Roman" panose="02020603050405020304" pitchFamily="18" charset="0"/>
                        <a:cs typeface="Calibri" panose="020F0502020204030204" pitchFamily="34" charset="0"/>
                      </a:rPr>
                      <m:t>∙</m:t>
                    </m:r>
                    <m:d>
                      <m:dPr>
                        <m:ctrlPr>
                          <a:rPr lang="en-US" sz="2000" i="1">
                            <a:latin typeface="Cambria Math" panose="02040503050406030204" pitchFamily="18" charset="0"/>
                            <a:ea typeface="Times New Roman" panose="02020603050405020304" pitchFamily="18" charset="0"/>
                            <a:cs typeface="Calibri" panose="020F0502020204030204" pitchFamily="34" charset="0"/>
                          </a:rPr>
                        </m:ctrlPr>
                      </m:dPr>
                      <m:e>
                        <m:r>
                          <a:rPr lang="en-US" sz="2000" i="1">
                            <a:latin typeface="Cambria Math" panose="02040503050406030204" pitchFamily="18" charset="0"/>
                            <a:ea typeface="Times New Roman" panose="02020603050405020304" pitchFamily="18" charset="0"/>
                            <a:cs typeface="Calibri" panose="020F0502020204030204" pitchFamily="34" charset="0"/>
                          </a:rPr>
                          <m:t>𝜙</m:t>
                        </m:r>
                        <m:sSub>
                          <m:sSubPr>
                            <m:ctrlPr>
                              <a:rPr lang="en-US" sz="2000" i="1">
                                <a:latin typeface="Cambria Math" panose="02040503050406030204" pitchFamily="18" charset="0"/>
                                <a:ea typeface="Times New Roman" panose="02020603050405020304" pitchFamily="18" charset="0"/>
                                <a:cs typeface="Calibri" panose="020F0502020204030204" pitchFamily="34" charset="0"/>
                              </a:rPr>
                            </m:ctrlPr>
                          </m:sSubPr>
                          <m:e>
                            <m:acc>
                              <m:accPr>
                                <m:chr m:val="⃗"/>
                                <m:ctrlPr>
                                  <a:rPr lang="en-US" sz="2000" i="1">
                                    <a:latin typeface="Cambria Math" panose="02040503050406030204" pitchFamily="18" charset="0"/>
                                    <a:ea typeface="Times New Roman" panose="02020603050405020304" pitchFamily="18" charset="0"/>
                                    <a:cs typeface="Calibri" panose="020F0502020204030204" pitchFamily="34" charset="0"/>
                                  </a:rPr>
                                </m:ctrlPr>
                              </m:accPr>
                              <m:e>
                                <m:r>
                                  <a:rPr lang="en-US" sz="2000" i="1">
                                    <a:latin typeface="Cambria Math" panose="02040503050406030204" pitchFamily="18" charset="0"/>
                                    <a:ea typeface="Times New Roman" panose="02020603050405020304" pitchFamily="18" charset="0"/>
                                    <a:cs typeface="Calibri" panose="020F0502020204030204" pitchFamily="34" charset="0"/>
                                  </a:rPr>
                                  <m:t>𝑉</m:t>
                                </m:r>
                              </m:e>
                            </m:acc>
                          </m:e>
                          <m:sub>
                            <m:r>
                              <a:rPr lang="en-US" sz="2000" i="1">
                                <a:latin typeface="Cambria Math" panose="02040503050406030204" pitchFamily="18" charset="0"/>
                                <a:ea typeface="Times New Roman" panose="02020603050405020304" pitchFamily="18" charset="0"/>
                                <a:cs typeface="Calibri" panose="020F0502020204030204" pitchFamily="34" charset="0"/>
                              </a:rPr>
                              <m:t>𝑓</m:t>
                            </m:r>
                          </m:sub>
                        </m:sSub>
                      </m:e>
                    </m:d>
                    <m:r>
                      <a:rPr lang="en-US" sz="2000">
                        <a:latin typeface="Cambria Math" panose="02040503050406030204" pitchFamily="18" charset="0"/>
                        <a:ea typeface="Times New Roman" panose="02020603050405020304" pitchFamily="18" charset="0"/>
                        <a:cs typeface="Calibri" panose="020F0502020204030204" pitchFamily="34" charset="0"/>
                      </a:rPr>
                      <m:t>=0,   </m:t>
                    </m:r>
                    <m:r>
                      <a:rPr lang="en-US" sz="2000">
                        <a:latin typeface="Cambria Math" panose="02040503050406030204" pitchFamily="18" charset="0"/>
                        <a:ea typeface="Times New Roman" panose="02020603050405020304" pitchFamily="18" charset="0"/>
                        <a:cs typeface="Calibri" panose="020F0502020204030204" pitchFamily="34" charset="0"/>
                      </a:rPr>
                      <m:t>𝛻</m:t>
                    </m:r>
                    <m:sSub>
                      <m:sSubPr>
                        <m:ctrlPr>
                          <a:rPr lang="en-US" sz="2000" i="1">
                            <a:latin typeface="Cambria Math" panose="02040503050406030204" pitchFamily="18" charset="0"/>
                            <a:ea typeface="Times New Roman" panose="02020603050405020304" pitchFamily="18" charset="0"/>
                            <a:cs typeface="Calibri" panose="020F0502020204030204" pitchFamily="34" charset="0"/>
                          </a:rPr>
                        </m:ctrlPr>
                      </m:sSubPr>
                      <m:e>
                        <m:r>
                          <a:rPr lang="en-US" sz="2000" i="1">
                            <a:latin typeface="Cambria Math" panose="02040503050406030204" pitchFamily="18" charset="0"/>
                            <a:ea typeface="Times New Roman" panose="02020603050405020304" pitchFamily="18" charset="0"/>
                            <a:cs typeface="Calibri" panose="020F0502020204030204" pitchFamily="34" charset="0"/>
                          </a:rPr>
                          <m:t>𝑃</m:t>
                        </m:r>
                      </m:e>
                      <m:sub>
                        <m:r>
                          <a:rPr lang="en-US" sz="2000" i="1">
                            <a:latin typeface="Cambria Math" panose="02040503050406030204" pitchFamily="18" charset="0"/>
                            <a:ea typeface="Times New Roman" panose="02020603050405020304" pitchFamily="18" charset="0"/>
                            <a:cs typeface="Calibri" panose="020F0502020204030204" pitchFamily="34" charset="0"/>
                          </a:rPr>
                          <m:t>𝑓</m:t>
                        </m:r>
                      </m:sub>
                    </m:sSub>
                    <m:r>
                      <a:rPr lang="en-US" sz="2000" i="1">
                        <a:latin typeface="Cambria Math" panose="02040503050406030204" pitchFamily="18" charset="0"/>
                        <a:ea typeface="Times New Roman" panose="02020603050405020304" pitchFamily="18" charset="0"/>
                        <a:cs typeface="Calibri" panose="020F0502020204030204" pitchFamily="34" charset="0"/>
                      </a:rPr>
                      <m:t>=−</m:t>
                    </m:r>
                    <m:f>
                      <m:fPr>
                        <m:ctrlPr>
                          <a:rPr lang="en-US" sz="2000" i="1">
                            <a:latin typeface="Cambria Math" panose="02040503050406030204" pitchFamily="18" charset="0"/>
                            <a:ea typeface="Times New Roman" panose="02020603050405020304" pitchFamily="18" charset="0"/>
                            <a:cs typeface="Calibri" panose="020F0502020204030204" pitchFamily="34" charset="0"/>
                          </a:rPr>
                        </m:ctrlPr>
                      </m:fPr>
                      <m:num>
                        <m:r>
                          <a:rPr lang="en-US" sz="2000" i="1">
                            <a:latin typeface="Cambria Math" panose="02040503050406030204" pitchFamily="18" charset="0"/>
                            <a:ea typeface="Times New Roman" panose="02020603050405020304" pitchFamily="18" charset="0"/>
                            <a:cs typeface="Calibri" panose="020F0502020204030204" pitchFamily="34" charset="0"/>
                          </a:rPr>
                          <m:t>𝜇𝜙</m:t>
                        </m:r>
                      </m:num>
                      <m:den>
                        <m:r>
                          <a:rPr lang="en-US" sz="2000" i="1">
                            <a:latin typeface="Cambria Math" panose="02040503050406030204" pitchFamily="18" charset="0"/>
                            <a:ea typeface="Times New Roman" panose="02020603050405020304" pitchFamily="18" charset="0"/>
                            <a:cs typeface="Calibri" panose="020F0502020204030204" pitchFamily="34" charset="0"/>
                          </a:rPr>
                          <m:t>𝛫</m:t>
                        </m:r>
                      </m:den>
                    </m:f>
                    <m:acc>
                      <m:accPr>
                        <m:chr m:val="⃗"/>
                        <m:ctrlPr>
                          <a:rPr lang="en-US"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ctrlPr>
                      </m:accPr>
                      <m:e>
                        <m:sSub>
                          <m:sSubPr>
                            <m:ctrlPr>
                              <a:rPr lang="en-US"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ctrlPr>
                          </m:sSubPr>
                          <m:e>
                            <m:r>
                              <a:rPr lang="en-US"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𝑉</m:t>
                            </m:r>
                          </m:e>
                          <m:sub>
                            <m:r>
                              <a:rPr lang="en-US"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𝑓</m:t>
                            </m:r>
                          </m:sub>
                        </m:sSub>
                      </m:e>
                    </m:acc>
                    <m:r>
                      <a:rPr lang="en-US" sz="2000">
                        <a:latin typeface="Cambria Math" panose="02040503050406030204" pitchFamily="18" charset="0"/>
                        <a:ea typeface="Times New Roman" panose="02020603050405020304" pitchFamily="18" charset="0"/>
                        <a:cs typeface="Calibri" panose="020F0502020204030204" pitchFamily="34" charset="0"/>
                      </a:rPr>
                      <m:t>    </m:t>
                    </m:r>
                  </m:oMath>
                </a14:m>
                <a:r>
                  <a:rPr lang="en-US" sz="2000" dirty="0">
                    <a:latin typeface="Times New Roman" panose="02020603050405020304" pitchFamily="18" charset="0"/>
                    <a:ea typeface="Times New Roman" panose="02020603050405020304" pitchFamily="18" charset="0"/>
                    <a:cs typeface="Times New Roman" panose="02020603050405020304" pitchFamily="18" charset="0"/>
                  </a:rPr>
                  <a:t>		(1</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In the porous tumor, the fluid pressure in the interstitial fluid space is not uniform during a direct fluid infusion.  The non-uniformity of the fluid pressure would add extra displacements and strains to the tissue.  In the </a:t>
                </a:r>
                <a:r>
                  <a:rPr lang="en-US" sz="2000" dirty="0" err="1">
                    <a:latin typeface="Times New Roman" panose="02020603050405020304" pitchFamily="18" charset="0"/>
                    <a:cs typeface="Times New Roman" panose="02020603050405020304" pitchFamily="18" charset="0"/>
                  </a:rPr>
                  <a:t>poroelasticity</a:t>
                </a:r>
                <a:r>
                  <a:rPr lang="en-US" sz="2000" dirty="0">
                    <a:latin typeface="Times New Roman" panose="02020603050405020304" pitchFamily="18" charset="0"/>
                    <a:cs typeface="Times New Roman" panose="02020603050405020304" pitchFamily="18" charset="0"/>
                  </a:rPr>
                  <a:t> theory, the fluid pressure is included in the constitutive equation for tissue deformation as</a:t>
                </a:r>
              </a:p>
              <a:p>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𝐺</m:t>
                    </m:r>
                    <m:sSup>
                      <m:sSupPr>
                        <m:ctrlPr>
                          <a:rPr lang="en-US" sz="2000" i="1">
                            <a:latin typeface="Cambria Math" panose="02040503050406030204" pitchFamily="18" charset="0"/>
                          </a:rPr>
                        </m:ctrlPr>
                      </m:sSupPr>
                      <m:e>
                        <m:r>
                          <a:rPr lang="en-US" sz="2000">
                            <a:latin typeface="Cambria Math" panose="02040503050406030204" pitchFamily="18" charset="0"/>
                          </a:rPr>
                          <m:t>𝛻</m:t>
                        </m:r>
                      </m:e>
                      <m:sup>
                        <m:r>
                          <a:rPr lang="en-US" sz="2000" i="1">
                            <a:latin typeface="Cambria Math" panose="02040503050406030204" pitchFamily="18" charset="0"/>
                          </a:rPr>
                          <m:t>2</m:t>
                        </m:r>
                      </m:sup>
                    </m:sSup>
                    <m:acc>
                      <m:accPr>
                        <m:chr m:val="⃗"/>
                        <m:ctrlPr>
                          <a:rPr lang="en-US" sz="2000" i="1">
                            <a:latin typeface="Cambria Math" panose="02040503050406030204" pitchFamily="18" charset="0"/>
                          </a:rPr>
                        </m:ctrlPr>
                      </m:accPr>
                      <m:e>
                        <m:r>
                          <a:rPr lang="en-US" sz="2000" i="1">
                            <a:latin typeface="Cambria Math" panose="02040503050406030204" pitchFamily="18" charset="0"/>
                          </a:rPr>
                          <m:t>𝑢</m:t>
                        </m:r>
                      </m:e>
                    </m:acc>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𝜆</m:t>
                        </m:r>
                        <m:r>
                          <a:rPr lang="en-US" sz="2000" i="1">
                            <a:latin typeface="Cambria Math" panose="02040503050406030204" pitchFamily="18" charset="0"/>
                          </a:rPr>
                          <m:t>+</m:t>
                        </m:r>
                        <m:r>
                          <a:rPr lang="en-US" sz="2000" i="1">
                            <a:latin typeface="Cambria Math" panose="02040503050406030204" pitchFamily="18" charset="0"/>
                          </a:rPr>
                          <m:t>𝐺</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m:t>
                        </m:r>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𝑢</m:t>
                            </m:r>
                          </m:e>
                        </m:acc>
                      </m:e>
                    </m:d>
                    <m:r>
                      <a:rPr lang="en-US" sz="2000" i="1">
                        <a:latin typeface="Cambria Math" panose="02040503050406030204" pitchFamily="18" charset="0"/>
                      </a:rPr>
                      <m:t>=</m:t>
                    </m:r>
                    <m:r>
                      <a:rPr lang="en-US" sz="2000">
                        <a:latin typeface="Cambria Math" panose="02040503050406030204" pitchFamily="18" charset="0"/>
                      </a:rPr>
                      <m:t>𝛻</m:t>
                    </m:r>
                    <m:r>
                      <a:rPr lang="en-US" sz="2000">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𝜙</m:t>
                        </m:r>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𝑓</m:t>
                            </m:r>
                          </m:sub>
                        </m:sSub>
                      </m:e>
                    </m:d>
                    <m:r>
                      <a:rPr lang="en-US" sz="2000" i="1">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(2)</a:t>
                </a:r>
              </a:p>
              <a:p>
                <a:r>
                  <a:rPr lang="en-US" sz="2000" dirty="0">
                    <a:latin typeface="Times New Roman" panose="02020603050405020304" pitchFamily="18" charset="0"/>
                    <a:cs typeface="Times New Roman" panose="02020603050405020304" pitchFamily="18" charset="0"/>
                  </a:rPr>
                  <a:t>where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𝑢</m:t>
                        </m:r>
                      </m:e>
                    </m:acc>
                  </m:oMath>
                </a14:m>
                <a:r>
                  <a:rPr lang="en-US" sz="2000" dirty="0">
                    <a:latin typeface="Times New Roman" panose="02020603050405020304" pitchFamily="18" charset="0"/>
                    <a:cs typeface="Times New Roman" panose="02020603050405020304" pitchFamily="18" charset="0"/>
                  </a:rPr>
                  <a:t> is the tissue displacement vector, </a:t>
                </a:r>
                <a:r>
                  <a:rPr lang="en-US" sz="2000" i="1"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 and </a:t>
                </a:r>
                <a:r>
                  <a:rPr lang="en-US" sz="2000" i="1" dirty="0">
                    <a:latin typeface="Times New Roman" panose="02020603050405020304" pitchFamily="18"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cs typeface="Times New Roman" panose="02020603050405020304" pitchFamily="18" charset="0"/>
                  </a:rPr>
                  <a:t> are Lame constants that can be determined by the Young’s modulus </a:t>
                </a:r>
                <a:r>
                  <a:rPr lang="en-US" sz="2000" i="1"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 and the Poisson’s ratio</a:t>
                </a:r>
                <a:r>
                  <a:rPr lang="en-US" sz="2000" i="1" dirty="0">
                    <a:latin typeface="Times New Roman" panose="02020603050405020304" pitchFamily="18"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cs typeface="Times New Roman" panose="02020603050405020304" pitchFamily="18" charset="0"/>
                  </a:rPr>
                  <a:t> using the follow expressions:</a:t>
                </a:r>
              </a:p>
              <a:p>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𝜆</m:t>
                    </m:r>
                    <m:r>
                      <a:rPr lang="en-US" sz="2000" i="1">
                        <a:latin typeface="Cambria Math" panose="02040503050406030204" pitchFamily="18" charset="0"/>
                      </a:rPr>
                      <m:t>=</m:t>
                    </m:r>
                    <m:r>
                      <a:rPr lang="en-US" sz="2000" i="1">
                        <a:latin typeface="Cambria Math" panose="02040503050406030204" pitchFamily="18" charset="0"/>
                      </a:rPr>
                      <m:t>𝐸</m:t>
                    </m:r>
                    <m:r>
                      <a:rPr lang="en-US" sz="2000" i="1">
                        <a:latin typeface="Cambria Math" panose="02040503050406030204" pitchFamily="18" charset="0"/>
                      </a:rPr>
                      <m:t>𝜐</m:t>
                    </m:r>
                    <m:r>
                      <a:rPr lang="en-US" sz="2000" i="1">
                        <a:latin typeface="Cambria Math" panose="02040503050406030204" pitchFamily="18" charset="0"/>
                      </a:rPr>
                      <m:t>/((1+</m:t>
                    </m:r>
                    <m:r>
                      <a:rPr lang="en-US" sz="2000" i="1">
                        <a:latin typeface="Cambria Math" panose="02040503050406030204" pitchFamily="18" charset="0"/>
                      </a:rPr>
                      <m:t>𝜐</m:t>
                    </m:r>
                    <m:r>
                      <a:rPr lang="en-US" sz="2000" i="1">
                        <a:latin typeface="Cambria Math" panose="02040503050406030204" pitchFamily="18" charset="0"/>
                      </a:rPr>
                      <m:t>)(1−2</m:t>
                    </m:r>
                    <m:r>
                      <a:rPr lang="en-US" sz="2000" i="1">
                        <a:latin typeface="Cambria Math" panose="02040503050406030204" pitchFamily="18" charset="0"/>
                      </a:rPr>
                      <m:t>𝜐</m:t>
                    </m:r>
                    <m:r>
                      <a:rPr lang="en-US" sz="2000" i="1">
                        <a:latin typeface="Cambria Math" panose="02040503050406030204" pitchFamily="18" charset="0"/>
                      </a:rPr>
                      <m:t>));</m:t>
                    </m:r>
                    <m:r>
                      <a:rPr lang="en-US" sz="2000" i="1">
                        <a:latin typeface="Cambria Math" panose="02040503050406030204" pitchFamily="18" charset="0"/>
                      </a:rPr>
                      <m:t>𝐺</m:t>
                    </m:r>
                    <m:r>
                      <a:rPr lang="en-US" sz="2000" i="1">
                        <a:latin typeface="Cambria Math" panose="02040503050406030204" pitchFamily="18" charset="0"/>
                      </a:rPr>
                      <m:t>=</m:t>
                    </m:r>
                    <m:r>
                      <a:rPr lang="en-US" sz="2000" i="1">
                        <a:latin typeface="Cambria Math" panose="02040503050406030204" pitchFamily="18" charset="0"/>
                      </a:rPr>
                      <m:t>𝐸</m:t>
                    </m:r>
                    <m:r>
                      <a:rPr lang="en-US" sz="2000" i="1">
                        <a:latin typeface="Cambria Math" panose="02040503050406030204" pitchFamily="18" charset="0"/>
                      </a:rPr>
                      <m:t>/(2(1+</m:t>
                    </m:r>
                    <m:r>
                      <a:rPr lang="en-US" sz="2000" i="1">
                        <a:latin typeface="Cambria Math" panose="02040503050406030204" pitchFamily="18" charset="0"/>
                      </a:rPr>
                      <m:t>𝜐</m:t>
                    </m:r>
                    <m:r>
                      <a:rPr lang="en-US" sz="2000" i="1">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(3)</a:t>
                </a:r>
              </a:p>
              <a:p>
                <a:r>
                  <a:rPr lang="en-US" sz="2000" dirty="0">
                    <a:latin typeface="Times New Roman" panose="02020603050405020304" pitchFamily="18" charset="0"/>
                    <a:cs typeface="Times New Roman" panose="02020603050405020304" pitchFamily="18" charset="0"/>
                  </a:rPr>
                  <a:t>Eq. 2 can be solved once the distribution of the fluid pressure is obtained from Darcy’s law. Boundary conditions needed for solving the displacement field are a roller boundary at the infusion surface and zero displacement at the tumor outer surface. The displacement at the interface between the tumor and microcrack is used to generate the enlarged microcrack in model </a:t>
                </a:r>
                <a:r>
                  <a:rPr lang="en-US" sz="2000" dirty="0" smtClean="0">
                    <a:latin typeface="Times New Roman" panose="02020603050405020304" pitchFamily="18" charset="0"/>
                    <a:cs typeface="Times New Roman" panose="02020603050405020304" pitchFamily="18" charset="0"/>
                  </a:rPr>
                  <a:t>3.</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In </a:t>
                </a:r>
                <a:r>
                  <a:rPr lang="en-US" sz="2000" dirty="0">
                    <a:latin typeface="Times New Roman" panose="02020603050405020304" pitchFamily="18" charset="0"/>
                    <a:cs typeface="Times New Roman" panose="02020603050405020304" pitchFamily="18" charset="0"/>
                  </a:rPr>
                  <a:t>each model, the volumetric flow rate is calculated by integrating the normal velocity over the outer surface of the tumor.  The flow resistance (</a:t>
                </a:r>
                <a:r>
                  <a:rPr lang="en-US" sz="2000" i="1" dirty="0" err="1">
                    <a:latin typeface="Times New Roman" panose="02020603050405020304" pitchFamily="18" charset="0"/>
                    <a:cs typeface="Times New Roman" panose="02020603050405020304" pitchFamily="18" charset="0"/>
                  </a:rPr>
                  <a:t>R</a:t>
                </a:r>
                <a:r>
                  <a:rPr lang="en-US" sz="2000" i="1" baseline="-25000" dirty="0" err="1">
                    <a:latin typeface="Times New Roman" panose="02020603050405020304" pitchFamily="18" charset="0"/>
                    <a:cs typeface="Times New Roman" panose="02020603050405020304" pitchFamily="18" charset="0"/>
                  </a:rPr>
                  <a:t>flow</a:t>
                </a:r>
                <a:r>
                  <a:rPr lang="en-US" sz="2000" dirty="0">
                    <a:latin typeface="Times New Roman" panose="02020603050405020304" pitchFamily="18" charset="0"/>
                    <a:cs typeface="Times New Roman" panose="02020603050405020304" pitchFamily="18" charset="0"/>
                  </a:rPr>
                  <a:t>) is defined as the pressure difference between the infusion surface and the tumor outer surface divided by the calculated volumetric flow rate, and is given by,</a:t>
                </a:r>
              </a:p>
              <a:p>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a:t>
                </a:r>
                <a:r>
                  <a:rPr lang="en-US" sz="2000" i="1" baseline="-25000" dirty="0" err="1">
                    <a:latin typeface="Times New Roman" panose="02020603050405020304" pitchFamily="18" charset="0"/>
                    <a:cs typeface="Times New Roman" panose="02020603050405020304" pitchFamily="18" charset="0"/>
                  </a:rPr>
                  <a:t>flow</a:t>
                </a:r>
                <a:r>
                  <a:rPr lang="en-US" sz="2000" dirty="0">
                    <a:latin typeface="Times New Roman" panose="02020603050405020304" pitchFamily="18" charset="0"/>
                    <a:cs typeface="Times New Roman" panose="02020603050405020304" pitchFamily="18" charset="0"/>
                  </a:rPr>
                  <a:t> = (</a:t>
                </a:r>
                <a:r>
                  <a:rPr lang="en-US" sz="2000" i="1" dirty="0">
                    <a:latin typeface="Times New Roman" panose="02020603050405020304" pitchFamily="18" charset="0"/>
                    <a:cs typeface="Times New Roman" panose="02020603050405020304" pitchFamily="18" charset="0"/>
                  </a:rPr>
                  <a:t>P</a:t>
                </a:r>
                <a:r>
                  <a:rPr lang="en-US" sz="2000" i="1" baseline="-25000" dirty="0">
                    <a:latin typeface="Times New Roman" panose="02020603050405020304" pitchFamily="18" charset="0"/>
                    <a:cs typeface="Times New Roman" panose="02020603050405020304" pitchFamily="18" charset="0"/>
                  </a:rPr>
                  <a:t>0</a:t>
                </a:r>
                <a:r>
                  <a:rPr lang="en-US" sz="2000" i="1" dirty="0">
                    <a:latin typeface="Times New Roman" panose="02020603050405020304" pitchFamily="18" charset="0"/>
                    <a:cs typeface="Times New Roman" panose="02020603050405020304" pitchFamily="18" charset="0"/>
                  </a:rPr>
                  <a:t> -0</a:t>
                </a:r>
                <a:r>
                  <a:rPr lang="en-US" sz="2000" dirty="0">
                    <a:latin typeface="Times New Roman" panose="02020603050405020304" pitchFamily="18" charset="0"/>
                    <a:cs typeface="Times New Roman" panose="02020603050405020304" pitchFamily="18" charset="0"/>
                  </a:rPr>
                  <a:t>) / (volumetric flow rate)	(4)</a:t>
                </a:r>
              </a:p>
              <a:p>
                <a:pPr algn="just">
                  <a:tabLst>
                    <a:tab pos="228600" algn="l"/>
                  </a:tabLst>
                </a:pPr>
                <a:endParaRPr lang="en-US" sz="2000" dirty="0">
                  <a:latin typeface="Times New Roman" panose="02020603050405020304" pitchFamily="18" charset="0"/>
                  <a:ea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584142" y="11879410"/>
                <a:ext cx="10980195" cy="6451959"/>
              </a:xfrm>
              <a:prstGeom prst="rect">
                <a:avLst/>
              </a:prstGeom>
              <a:blipFill>
                <a:blip r:embed="rId5"/>
                <a:stretch>
                  <a:fillRect l="-611" t="-567" r="-500"/>
                </a:stretch>
              </a:blipFill>
            </p:spPr>
            <p:txBody>
              <a:bodyPr/>
              <a:lstStyle/>
              <a:p>
                <a:r>
                  <a:rPr lang="en-US">
                    <a:noFill/>
                  </a:rPr>
                  <a:t> </a:t>
                </a:r>
              </a:p>
            </p:txBody>
          </p:sp>
        </mc:Fallback>
      </mc:AlternateContent>
      <p:graphicFrame>
        <p:nvGraphicFramePr>
          <p:cNvPr id="27" name="Table 26"/>
          <p:cNvGraphicFramePr>
            <a:graphicFrameLocks noGrp="1"/>
          </p:cNvGraphicFramePr>
          <p:nvPr>
            <p:extLst>
              <p:ext uri="{D42A27DB-BD31-4B8C-83A1-F6EECF244321}">
                <p14:modId xmlns:p14="http://schemas.microsoft.com/office/powerpoint/2010/main" val="1887330756"/>
              </p:ext>
            </p:extLst>
          </p:nvPr>
        </p:nvGraphicFramePr>
        <p:xfrm>
          <a:off x="2097229" y="18803298"/>
          <a:ext cx="7529830" cy="1524000"/>
        </p:xfrm>
        <a:graphic>
          <a:graphicData uri="http://schemas.openxmlformats.org/drawingml/2006/table">
            <a:tbl>
              <a:tblPr firstRow="1" firstCol="1" bandRow="1">
                <a:tableStyleId>{5C22544A-7EE6-4342-B048-85BDC9FD1C3A}</a:tableStyleId>
              </a:tblPr>
              <a:tblGrid>
                <a:gridCol w="1449742">
                  <a:extLst>
                    <a:ext uri="{9D8B030D-6E8A-4147-A177-3AD203B41FA5}">
                      <a16:colId xmlns:a16="http://schemas.microsoft.com/office/drawing/2014/main" val="2899541923"/>
                    </a:ext>
                  </a:extLst>
                </a:gridCol>
                <a:gridCol w="2315173">
                  <a:extLst>
                    <a:ext uri="{9D8B030D-6E8A-4147-A177-3AD203B41FA5}">
                      <a16:colId xmlns:a16="http://schemas.microsoft.com/office/drawing/2014/main" val="2560694265"/>
                    </a:ext>
                  </a:extLst>
                </a:gridCol>
                <a:gridCol w="2188596">
                  <a:extLst>
                    <a:ext uri="{9D8B030D-6E8A-4147-A177-3AD203B41FA5}">
                      <a16:colId xmlns:a16="http://schemas.microsoft.com/office/drawing/2014/main" val="1185694938"/>
                    </a:ext>
                  </a:extLst>
                </a:gridCol>
                <a:gridCol w="1576319">
                  <a:extLst>
                    <a:ext uri="{9D8B030D-6E8A-4147-A177-3AD203B41FA5}">
                      <a16:colId xmlns:a16="http://schemas.microsoft.com/office/drawing/2014/main" val="1797081956"/>
                    </a:ext>
                  </a:extLst>
                </a:gridCol>
              </a:tblGrid>
              <a:tr h="0">
                <a:tc>
                  <a:txBody>
                    <a:bodyPr/>
                    <a:lstStyle/>
                    <a:p>
                      <a:pPr marL="0" marR="0" algn="just">
                        <a:spcBef>
                          <a:spcPts val="0"/>
                        </a:spcBef>
                        <a:spcAft>
                          <a:spcPts val="0"/>
                        </a:spcAft>
                        <a:tabLst>
                          <a:tab pos="228600" algn="l"/>
                        </a:tabLst>
                      </a:pPr>
                      <a:r>
                        <a:rPr lang="en-US" sz="2000">
                          <a:effectLst/>
                          <a:latin typeface="Times New Roman" panose="02020603050405020304" pitchFamily="18" charset="0"/>
                          <a:cs typeface="Times New Roman" panose="02020603050405020304" pitchFamily="18" charset="0"/>
                          <a:sym typeface="Symbol" panose="05050102010706020507" pitchFamily="18" charset="2"/>
                        </a:rPr>
                        <a:t></a:t>
                      </a:r>
                      <a:r>
                        <a:rPr lang="en-US" sz="2000">
                          <a:effectLst/>
                          <a:latin typeface="Times New Roman" panose="02020603050405020304" pitchFamily="18" charset="0"/>
                          <a:cs typeface="Times New Roman" panose="02020603050405020304" pitchFamily="18" charset="0"/>
                        </a:rPr>
                        <a:t>, Pa 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2000" dirty="0">
                          <a:effectLst/>
                          <a:latin typeface="Times New Roman" panose="02020603050405020304" pitchFamily="18" charset="0"/>
                          <a:cs typeface="Times New Roman" panose="02020603050405020304" pitchFamily="18" charset="0"/>
                        </a:rPr>
                        <a:t>0.001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2000">
                          <a:effectLst/>
                          <a:latin typeface="Times New Roman" panose="02020603050405020304" pitchFamily="18" charset="0"/>
                          <a:cs typeface="Times New Roman" panose="02020603050405020304" pitchFamily="18" charset="0"/>
                        </a:rPr>
                        <a:t>E</a:t>
                      </a:r>
                      <a:r>
                        <a:rPr lang="en-US" sz="2000" baseline="-25000">
                          <a:effectLst/>
                          <a:latin typeface="Times New Roman" panose="02020603050405020304" pitchFamily="18" charset="0"/>
                          <a:cs typeface="Times New Roman" panose="02020603050405020304" pitchFamily="18" charset="0"/>
                        </a:rPr>
                        <a:t>tumor</a:t>
                      </a:r>
                      <a:r>
                        <a:rPr lang="en-US" sz="2000">
                          <a:effectLst/>
                          <a:latin typeface="Times New Roman" panose="02020603050405020304" pitchFamily="18" charset="0"/>
                          <a:cs typeface="Times New Roman" panose="02020603050405020304" pitchFamily="18" charset="0"/>
                        </a:rPr>
                        <a:t>, MPa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2000">
                          <a:effectLst/>
                          <a:latin typeface="Times New Roman" panose="02020603050405020304" pitchFamily="18" charset="0"/>
                          <a:cs typeface="Times New Roman" panose="02020603050405020304" pitchFamily="18" charset="0"/>
                        </a:rPr>
                        <a:t>0.3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18387189"/>
                  </a:ext>
                </a:extLst>
              </a:tr>
              <a:tr h="0">
                <a:tc>
                  <a:txBody>
                    <a:bodyPr/>
                    <a:lstStyle/>
                    <a:p>
                      <a:pPr marL="0" marR="0" algn="just">
                        <a:spcBef>
                          <a:spcPts val="0"/>
                        </a:spcBef>
                        <a:spcAft>
                          <a:spcPts val="0"/>
                        </a:spcAft>
                        <a:tabLst>
                          <a:tab pos="228600" algn="l"/>
                        </a:tabLst>
                      </a:pPr>
                      <a:r>
                        <a:rPr lang="en-US" sz="2000">
                          <a:effectLst/>
                          <a:latin typeface="Times New Roman" panose="02020603050405020304" pitchFamily="18" charset="0"/>
                          <a:cs typeface="Times New Roman" panose="02020603050405020304" pitchFamily="18" charset="0"/>
                          <a:sym typeface="Symbol" panose="05050102010706020507" pitchFamily="18" charset="2"/>
                        </a:rPr>
                        <a:t></a:t>
                      </a:r>
                      <a:r>
                        <a:rPr lang="en-US" sz="2000" baseline="-25000">
                          <a:effectLst/>
                          <a:latin typeface="Times New Roman" panose="02020603050405020304" pitchFamily="18" charset="0"/>
                          <a:cs typeface="Times New Roman" panose="02020603050405020304" pitchFamily="18" charset="0"/>
                        </a:rPr>
                        <a:t>tumor</a:t>
                      </a:r>
                      <a:r>
                        <a:rPr lang="en-US" sz="2000">
                          <a:effectLst/>
                          <a:latin typeface="Times New Roman" panose="02020603050405020304" pitchFamily="18" charset="0"/>
                          <a:cs typeface="Times New Roman" panose="02020603050405020304" pitchFamily="18" charset="0"/>
                        </a:rPr>
                        <a:t>, m</a:t>
                      </a:r>
                      <a:r>
                        <a:rPr lang="en-US" sz="2000" baseline="30000">
                          <a:effectLst/>
                          <a:latin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2000">
                          <a:effectLst/>
                          <a:latin typeface="Times New Roman" panose="02020603050405020304" pitchFamily="18" charset="0"/>
                          <a:cs typeface="Times New Roman" panose="02020603050405020304" pitchFamily="18" charset="0"/>
                        </a:rPr>
                        <a:t>5*10</a:t>
                      </a:r>
                      <a:r>
                        <a:rPr lang="en-US" sz="2000" baseline="30000">
                          <a:effectLst/>
                          <a:latin typeface="Times New Roman" panose="02020603050405020304" pitchFamily="18" charset="0"/>
                          <a:cs typeface="Times New Roman" panose="02020603050405020304" pitchFamily="18" charset="0"/>
                        </a:rPr>
                        <a:t>-16</a:t>
                      </a: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2000">
                          <a:effectLst/>
                          <a:latin typeface="Times New Roman" panose="02020603050405020304" pitchFamily="18" charset="0"/>
                          <a:cs typeface="Times New Roman" panose="02020603050405020304" pitchFamily="18" charset="0"/>
                        </a:rPr>
                        <a:t>E</a:t>
                      </a:r>
                      <a:r>
                        <a:rPr lang="en-US" sz="2000" baseline="-25000">
                          <a:effectLst/>
                          <a:latin typeface="Times New Roman" panose="02020603050405020304" pitchFamily="18" charset="0"/>
                          <a:cs typeface="Times New Roman" panose="02020603050405020304" pitchFamily="18" charset="0"/>
                        </a:rPr>
                        <a:t>crack</a:t>
                      </a:r>
                      <a:r>
                        <a:rPr lang="en-US" sz="2000">
                          <a:effectLst/>
                          <a:latin typeface="Times New Roman" panose="02020603050405020304" pitchFamily="18" charset="0"/>
                          <a:cs typeface="Times New Roman" panose="02020603050405020304" pitchFamily="18" charset="0"/>
                        </a:rPr>
                        <a:t>, MPa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2000">
                          <a:effectLst/>
                          <a:latin typeface="Times New Roman" panose="02020603050405020304" pitchFamily="18" charset="0"/>
                          <a:cs typeface="Times New Roman" panose="02020603050405020304" pitchFamily="18" charset="0"/>
                        </a:rPr>
                        <a:t>0.003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4578024"/>
                  </a:ext>
                </a:extLst>
              </a:tr>
              <a:tr h="0">
                <a:tc>
                  <a:txBody>
                    <a:bodyPr/>
                    <a:lstStyle/>
                    <a:p>
                      <a:pPr marL="0" marR="0" algn="just">
                        <a:spcBef>
                          <a:spcPts val="0"/>
                        </a:spcBef>
                        <a:spcAft>
                          <a:spcPts val="0"/>
                        </a:spcAft>
                        <a:tabLst>
                          <a:tab pos="228600" algn="l"/>
                        </a:tabLst>
                      </a:pPr>
                      <a:r>
                        <a:rPr lang="en-US" sz="2000">
                          <a:effectLst/>
                          <a:latin typeface="Times New Roman" panose="02020603050405020304" pitchFamily="18" charset="0"/>
                          <a:cs typeface="Times New Roman" panose="02020603050405020304" pitchFamily="18" charset="0"/>
                          <a:sym typeface="Symbol" panose="05050102010706020507" pitchFamily="18" charset="2"/>
                        </a:rPr>
                        <a:t></a:t>
                      </a:r>
                      <a:r>
                        <a:rPr lang="en-US" sz="2000" baseline="-25000">
                          <a:effectLst/>
                          <a:latin typeface="Times New Roman" panose="02020603050405020304" pitchFamily="18" charset="0"/>
                          <a:cs typeface="Times New Roman" panose="02020603050405020304" pitchFamily="18" charset="0"/>
                        </a:rPr>
                        <a:t>crack</a:t>
                      </a:r>
                      <a:r>
                        <a:rPr lang="en-US" sz="2000">
                          <a:effectLst/>
                          <a:latin typeface="Times New Roman" panose="02020603050405020304" pitchFamily="18" charset="0"/>
                          <a:cs typeface="Times New Roman" panose="02020603050405020304" pitchFamily="18" charset="0"/>
                        </a:rPr>
                        <a:t>, m</a:t>
                      </a:r>
                      <a:r>
                        <a:rPr lang="en-US" sz="2000" baseline="30000">
                          <a:effectLst/>
                          <a:latin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2000">
                          <a:effectLst/>
                          <a:latin typeface="Times New Roman" panose="02020603050405020304" pitchFamily="18" charset="0"/>
                          <a:cs typeface="Times New Roman" panose="02020603050405020304" pitchFamily="18" charset="0"/>
                        </a:rPr>
                        <a:t>2.02*10</a:t>
                      </a:r>
                      <a:r>
                        <a:rPr lang="en-US" sz="2000" baseline="30000">
                          <a:effectLst/>
                          <a:latin typeface="Times New Roman" panose="02020603050405020304" pitchFamily="18" charset="0"/>
                          <a:cs typeface="Times New Roman" panose="02020603050405020304" pitchFamily="18" charset="0"/>
                        </a:rPr>
                        <a:t>-13</a:t>
                      </a: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2000">
                          <a:effectLst/>
                          <a:latin typeface="Times New Roman" panose="02020603050405020304" pitchFamily="18" charset="0"/>
                          <a:cs typeface="Times New Roman" panose="02020603050405020304" pitchFamily="18" charset="0"/>
                          <a:sym typeface="Symbol" panose="05050102010706020507" pitchFamily="18" charset="2"/>
                        </a:rPr>
                        <a:t></a:t>
                      </a:r>
                      <a:r>
                        <a:rPr lang="en-US" sz="2000" baseline="-25000">
                          <a:effectLst/>
                          <a:latin typeface="Times New Roman" panose="02020603050405020304" pitchFamily="18" charset="0"/>
                          <a:cs typeface="Times New Roman" panose="02020603050405020304" pitchFamily="18" charset="0"/>
                        </a:rPr>
                        <a:t>tumor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2000">
                          <a:effectLst/>
                          <a:latin typeface="Times New Roman" panose="02020603050405020304" pitchFamily="18" charset="0"/>
                          <a:cs typeface="Times New Roman" panose="02020603050405020304" pitchFamily="18" charset="0"/>
                        </a:rPr>
                        <a:t>0.4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7350108"/>
                  </a:ext>
                </a:extLst>
              </a:tr>
              <a:tr h="0">
                <a:tc>
                  <a:txBody>
                    <a:bodyPr/>
                    <a:lstStyle/>
                    <a:p>
                      <a:pPr marL="0" marR="0" algn="just">
                        <a:spcBef>
                          <a:spcPts val="0"/>
                        </a:spcBef>
                        <a:spcAft>
                          <a:spcPts val="0"/>
                        </a:spcAft>
                        <a:tabLst>
                          <a:tab pos="228600" algn="l"/>
                        </a:tabLst>
                      </a:pPr>
                      <a:r>
                        <a:rPr lang="en-US" sz="2000">
                          <a:effectLst/>
                          <a:latin typeface="Times New Roman" panose="02020603050405020304" pitchFamily="18" charset="0"/>
                          <a:cs typeface="Times New Roman" panose="02020603050405020304" pitchFamily="18" charset="0"/>
                          <a:sym typeface="Symbol" panose="05050102010706020507" pitchFamily="18" charset="2"/>
                        </a:rPr>
                        <a:t></a:t>
                      </a:r>
                      <a:r>
                        <a:rPr lang="en-US" sz="2000">
                          <a:effectLst/>
                          <a:latin typeface="Times New Roman" panose="02020603050405020304" pitchFamily="18" charset="0"/>
                          <a:cs typeface="Times New Roman" panose="02020603050405020304" pitchFamily="18" charset="0"/>
                        </a:rPr>
                        <a:t> </a:t>
                      </a:r>
                      <a:r>
                        <a:rPr lang="en-US" sz="2000" baseline="-25000">
                          <a:effectLst/>
                          <a:latin typeface="Times New Roman" panose="02020603050405020304" pitchFamily="18" charset="0"/>
                          <a:cs typeface="Times New Roman" panose="02020603050405020304" pitchFamily="18" charset="0"/>
                        </a:rPr>
                        <a:t>tumor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2000">
                          <a:effectLst/>
                          <a:latin typeface="Times New Roman" panose="02020603050405020304" pitchFamily="18" charset="0"/>
                          <a:cs typeface="Times New Roman" panose="02020603050405020304" pitchFamily="18" charset="0"/>
                        </a:rPr>
                        <a:t>0.2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2000">
                          <a:effectLst/>
                          <a:latin typeface="Times New Roman" panose="02020603050405020304" pitchFamily="18" charset="0"/>
                          <a:cs typeface="Times New Roman" panose="02020603050405020304" pitchFamily="18" charset="0"/>
                          <a:sym typeface="Symbol" panose="05050102010706020507" pitchFamily="18" charset="2"/>
                        </a:rPr>
                        <a:t></a:t>
                      </a:r>
                      <a:r>
                        <a:rPr lang="en-US" sz="2000" baseline="-25000">
                          <a:effectLst/>
                          <a:latin typeface="Times New Roman" panose="02020603050405020304" pitchFamily="18" charset="0"/>
                          <a:cs typeface="Times New Roman" panose="02020603050405020304" pitchFamily="18" charset="0"/>
                        </a:rPr>
                        <a:t>crack</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2000">
                          <a:effectLst/>
                          <a:latin typeface="Times New Roman" panose="02020603050405020304" pitchFamily="18" charset="0"/>
                          <a:cs typeface="Times New Roman" panose="02020603050405020304" pitchFamily="18" charset="0"/>
                        </a:rPr>
                        <a:t>0.4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0506071"/>
                  </a:ext>
                </a:extLst>
              </a:tr>
              <a:tr h="0">
                <a:tc>
                  <a:txBody>
                    <a:bodyPr/>
                    <a:lstStyle/>
                    <a:p>
                      <a:pPr marL="0" marR="0" algn="just">
                        <a:spcBef>
                          <a:spcPts val="0"/>
                        </a:spcBef>
                        <a:spcAft>
                          <a:spcPts val="0"/>
                        </a:spcAft>
                        <a:tabLst>
                          <a:tab pos="228600" algn="l"/>
                        </a:tabLst>
                      </a:pPr>
                      <a:r>
                        <a:rPr lang="en-US" sz="20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cs typeface="Times New Roman" panose="02020603050405020304" pitchFamily="18" charset="0"/>
                        </a:rPr>
                        <a:t> </a:t>
                      </a:r>
                      <a:r>
                        <a:rPr lang="en-US" sz="2000" baseline="-25000" dirty="0">
                          <a:effectLst/>
                          <a:latin typeface="Times New Roman" panose="02020603050405020304" pitchFamily="18" charset="0"/>
                          <a:cs typeface="Times New Roman" panose="02020603050405020304" pitchFamily="18" charset="0"/>
                        </a:rPr>
                        <a:t>crack</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2000" dirty="0">
                          <a:effectLst/>
                          <a:latin typeface="Times New Roman" panose="02020603050405020304" pitchFamily="18" charset="0"/>
                          <a:cs typeface="Times New Roman" panose="02020603050405020304" pitchFamily="18" charset="0"/>
                        </a:rPr>
                        <a:t>0.8</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2000">
                          <a:effectLst/>
                          <a:latin typeface="Times New Roman" panose="02020603050405020304" pitchFamily="18" charset="0"/>
                          <a:cs typeface="Times New Roman" panose="02020603050405020304" pitchFamily="18" charset="0"/>
                          <a:sym typeface="Symbol" panose="05050102010706020507" pitchFamily="18" charset="2"/>
                        </a:rPr>
                        <a:t></a:t>
                      </a:r>
                      <a:r>
                        <a:rPr lang="en-US" sz="2000">
                          <a:effectLst/>
                          <a:latin typeface="Times New Roman" panose="02020603050405020304" pitchFamily="18" charset="0"/>
                          <a:cs typeface="Times New Roman" panose="02020603050405020304" pitchFamily="18" charset="0"/>
                        </a:rPr>
                        <a:t>,  kg/m</a:t>
                      </a:r>
                      <a:r>
                        <a:rPr lang="en-US" sz="2000" baseline="30000">
                          <a:effectLst/>
                          <a:latin typeface="Times New Roman" panose="02020603050405020304" pitchFamily="18" charset="0"/>
                          <a:cs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2000" dirty="0">
                          <a:effectLst/>
                          <a:latin typeface="Times New Roman" panose="02020603050405020304" pitchFamily="18" charset="0"/>
                          <a:cs typeface="Times New Roman" panose="02020603050405020304" pitchFamily="18" charset="0"/>
                        </a:rPr>
                        <a:t>1000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8548158"/>
                  </a:ext>
                </a:extLst>
              </a:tr>
            </a:tbl>
          </a:graphicData>
        </a:graphic>
      </p:graphicFrame>
      <p:pic>
        <p:nvPicPr>
          <p:cNvPr id="29" name="Picture 28"/>
          <p:cNvPicPr>
            <a:picLocks noChangeAspect="1"/>
          </p:cNvPicPr>
          <p:nvPr/>
        </p:nvPicPr>
        <p:blipFill rotWithShape="1">
          <a:blip r:embed="rId6"/>
          <a:srcRect b="14760"/>
          <a:stretch/>
        </p:blipFill>
        <p:spPr>
          <a:xfrm>
            <a:off x="1128410" y="20524867"/>
            <a:ext cx="9925187" cy="3135233"/>
          </a:xfrm>
          <a:prstGeom prst="rect">
            <a:avLst/>
          </a:prstGeom>
        </p:spPr>
      </p:pic>
      <p:pic>
        <p:nvPicPr>
          <p:cNvPr id="30" name="Picture 29"/>
          <p:cNvPicPr>
            <a:picLocks noChangeAspect="1"/>
          </p:cNvPicPr>
          <p:nvPr/>
        </p:nvPicPr>
        <p:blipFill>
          <a:blip r:embed="rId7"/>
          <a:stretch>
            <a:fillRect/>
          </a:stretch>
        </p:blipFill>
        <p:spPr>
          <a:xfrm>
            <a:off x="1460812" y="24336133"/>
            <a:ext cx="9165389" cy="3757809"/>
          </a:xfrm>
          <a:prstGeom prst="rect">
            <a:avLst/>
          </a:prstGeom>
        </p:spPr>
      </p:pic>
      <p:sp>
        <p:nvSpPr>
          <p:cNvPr id="492" name="TextBox 491"/>
          <p:cNvSpPr txBox="1"/>
          <p:nvPr/>
        </p:nvSpPr>
        <p:spPr>
          <a:xfrm>
            <a:off x="670731" y="23657518"/>
            <a:ext cx="10740219" cy="678615"/>
          </a:xfrm>
          <a:prstGeom prst="rect">
            <a:avLst/>
          </a:prstGeom>
          <a:noFill/>
        </p:spPr>
        <p:txBody>
          <a:bodyPr wrap="square" lIns="62452" tIns="31226" rIns="62452" bIns="31226" rtlCol="0">
            <a:spAutoFit/>
          </a:bodyPr>
          <a:lstStyle/>
          <a:p>
            <a:pPr algn="ctr"/>
            <a:r>
              <a:rPr lang="en-US" sz="2000" b="1" dirty="0" smtClean="0">
                <a:latin typeface="Arial" panose="020B0604020202020204" pitchFamily="34" charset="0"/>
                <a:cs typeface="Arial" pitchFamily="34" charset="0"/>
              </a:rPr>
              <a:t>Figure 2</a:t>
            </a:r>
            <a:r>
              <a:rPr lang="en-US" sz="2000" dirty="0" smtClean="0">
                <a:latin typeface="Arial" pitchFamily="34" charset="0"/>
                <a:cs typeface="Arial" pitchFamily="34" charset="0"/>
              </a:rPr>
              <a:t>. </a:t>
            </a:r>
            <a:r>
              <a:rPr lang="en-US" sz="2000" dirty="0">
                <a:latin typeface="Arial" pitchFamily="34" charset="0"/>
                <a:cs typeface="Arial" pitchFamily="34" charset="0"/>
              </a:rPr>
              <a:t>P</a:t>
            </a:r>
            <a:r>
              <a:rPr lang="en-US" sz="2000" dirty="0" smtClean="0">
                <a:latin typeface="Arial" pitchFamily="34" charset="0"/>
                <a:cs typeface="Arial" pitchFamily="34" charset="0"/>
              </a:rPr>
              <a:t>ressure fields in the spherical tumor without microcrack (left), with an un-deformed microcrack of 0.05 mm in radius and 3 mm long (middle) and with an enlarged microcrack.</a:t>
            </a:r>
            <a:endParaRPr lang="en-US" sz="2000" dirty="0">
              <a:latin typeface="Arial" pitchFamily="34" charset="0"/>
              <a:cs typeface="Arial" pitchFamily="34" charset="0"/>
            </a:endParaRPr>
          </a:p>
        </p:txBody>
      </p:sp>
      <p:sp>
        <p:nvSpPr>
          <p:cNvPr id="56" name="TextBox 55"/>
          <p:cNvSpPr txBox="1"/>
          <p:nvPr/>
        </p:nvSpPr>
        <p:spPr>
          <a:xfrm>
            <a:off x="334928" y="28093942"/>
            <a:ext cx="11023021" cy="678615"/>
          </a:xfrm>
          <a:prstGeom prst="rect">
            <a:avLst/>
          </a:prstGeom>
          <a:noFill/>
        </p:spPr>
        <p:txBody>
          <a:bodyPr wrap="square" lIns="62452" tIns="31226" rIns="62452" bIns="31226" rtlCol="0">
            <a:spAutoFit/>
          </a:bodyPr>
          <a:lstStyle/>
          <a:p>
            <a:pPr algn="ctr"/>
            <a:r>
              <a:rPr lang="en-US" sz="2000" b="1" dirty="0" smtClean="0">
                <a:latin typeface="Arial" panose="020B0604020202020204" pitchFamily="34" charset="0"/>
                <a:cs typeface="Arial" pitchFamily="34" charset="0"/>
              </a:rPr>
              <a:t>Figure 3</a:t>
            </a:r>
            <a:r>
              <a:rPr lang="en-US" sz="2000" dirty="0" smtClean="0">
                <a:latin typeface="Arial" pitchFamily="34" charset="0"/>
                <a:cs typeface="Arial" pitchFamily="34" charset="0"/>
              </a:rPr>
              <a:t>. </a:t>
            </a:r>
            <a:r>
              <a:rPr lang="en-US" sz="2000" dirty="0" smtClean="0">
                <a:latin typeface="Arial" pitchFamily="34" charset="0"/>
                <a:cs typeface="Arial" pitchFamily="34" charset="0"/>
              </a:rPr>
              <a:t>The two </a:t>
            </a:r>
            <a:r>
              <a:rPr lang="en-US" sz="2000" dirty="0" smtClean="0">
                <a:latin typeface="Arial" pitchFamily="34" charset="0"/>
                <a:cs typeface="Arial" pitchFamily="34" charset="0"/>
              </a:rPr>
              <a:t>components of the displacement vector induced by the </a:t>
            </a:r>
            <a:r>
              <a:rPr lang="en-US" sz="2000" dirty="0">
                <a:latin typeface="Arial" pitchFamily="34" charset="0"/>
                <a:cs typeface="Arial" pitchFamily="34" charset="0"/>
              </a:rPr>
              <a:t>n</a:t>
            </a:r>
            <a:r>
              <a:rPr lang="en-US" sz="2000" dirty="0" smtClean="0">
                <a:latin typeface="Arial" pitchFamily="34" charset="0"/>
                <a:cs typeface="Arial" pitchFamily="34" charset="0"/>
              </a:rPr>
              <a:t>on-uniform </a:t>
            </a:r>
            <a:r>
              <a:rPr lang="en-US" sz="2000" dirty="0">
                <a:latin typeface="Arial" pitchFamily="34" charset="0"/>
                <a:cs typeface="Arial" pitchFamily="34" charset="0"/>
              </a:rPr>
              <a:t>p</a:t>
            </a:r>
            <a:r>
              <a:rPr lang="en-US" sz="2000" dirty="0" smtClean="0">
                <a:latin typeface="Arial" pitchFamily="34" charset="0"/>
                <a:cs typeface="Arial" pitchFamily="34" charset="0"/>
              </a:rPr>
              <a:t>ressure field in the spherical tumor with an un-deformed microcrack of 0.05 mm in radius and 3 mm </a:t>
            </a:r>
            <a:r>
              <a:rPr lang="en-US" sz="2000" dirty="0" smtClean="0">
                <a:latin typeface="Arial" pitchFamily="34" charset="0"/>
                <a:cs typeface="Arial" pitchFamily="34" charset="0"/>
              </a:rPr>
              <a:t>long</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pic>
        <p:nvPicPr>
          <p:cNvPr id="31" name="Picture 30"/>
          <p:cNvPicPr>
            <a:picLocks noChangeAspect="1"/>
          </p:cNvPicPr>
          <p:nvPr/>
        </p:nvPicPr>
        <p:blipFill>
          <a:blip r:embed="rId8"/>
          <a:stretch>
            <a:fillRect/>
          </a:stretch>
        </p:blipFill>
        <p:spPr>
          <a:xfrm>
            <a:off x="13501523" y="2723395"/>
            <a:ext cx="5699936" cy="3365112"/>
          </a:xfrm>
          <a:prstGeom prst="rect">
            <a:avLst/>
          </a:prstGeom>
        </p:spPr>
      </p:pic>
      <p:sp>
        <p:nvSpPr>
          <p:cNvPr id="32" name="Rectangle 31"/>
          <p:cNvSpPr/>
          <p:nvPr/>
        </p:nvSpPr>
        <p:spPr>
          <a:xfrm>
            <a:off x="11716636" y="6109614"/>
            <a:ext cx="10801457" cy="400110"/>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Figure 4</a:t>
            </a:r>
            <a:r>
              <a:rPr lang="en-US" sz="2000" b="1"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Enlarged view of the frustum-shaped </a:t>
            </a:r>
            <a:r>
              <a:rPr lang="en-US" sz="2000" dirty="0" smtClean="0">
                <a:latin typeface="Arial" panose="020B0604020202020204" pitchFamily="34" charset="0"/>
                <a:cs typeface="Arial" panose="020B0604020202020204" pitchFamily="34" charset="0"/>
              </a:rPr>
              <a:t>crack </a:t>
            </a:r>
            <a:r>
              <a:rPr lang="en-US" sz="2000" dirty="0">
                <a:latin typeface="Arial" panose="020B0604020202020204" pitchFamily="34" charset="0"/>
                <a:cs typeface="Arial" panose="020B0604020202020204" pitchFamily="34" charset="0"/>
              </a:rPr>
              <a:t>generated using curve </a:t>
            </a:r>
            <a:r>
              <a:rPr lang="en-US" sz="2000" dirty="0" smtClean="0">
                <a:latin typeface="Arial" panose="020B0604020202020204" pitchFamily="34" charset="0"/>
                <a:cs typeface="Arial" panose="020B0604020202020204" pitchFamily="34" charset="0"/>
              </a:rPr>
              <a:t>fitting </a:t>
            </a:r>
            <a:r>
              <a:rPr lang="en-US" sz="2000" dirty="0" smtClean="0">
                <a:latin typeface="Arial" panose="020B0604020202020204" pitchFamily="34" charset="0"/>
                <a:cs typeface="Arial" panose="020B0604020202020204" pitchFamily="34" charset="0"/>
              </a:rPr>
              <a:t>in </a:t>
            </a:r>
            <a:r>
              <a:rPr lang="en-US" sz="2000" dirty="0" smtClean="0">
                <a:latin typeface="Arial" panose="020B0604020202020204" pitchFamily="34" charset="0"/>
                <a:cs typeface="Arial" panose="020B0604020202020204" pitchFamily="34" charset="0"/>
              </a:rPr>
              <a:t>EXCEL.</a:t>
            </a:r>
            <a:endParaRPr lang="en-US" sz="2000" dirty="0">
              <a:latin typeface="Arial" panose="020B0604020202020204" pitchFamily="34" charset="0"/>
              <a:cs typeface="Arial" panose="020B0604020202020204" pitchFamily="34" charset="0"/>
            </a:endParaRPr>
          </a:p>
        </p:txBody>
      </p:sp>
      <p:pic>
        <p:nvPicPr>
          <p:cNvPr id="33" name="Picture 32"/>
          <p:cNvPicPr>
            <a:picLocks noChangeAspect="1"/>
          </p:cNvPicPr>
          <p:nvPr/>
        </p:nvPicPr>
        <p:blipFill>
          <a:blip r:embed="rId9"/>
          <a:stretch>
            <a:fillRect/>
          </a:stretch>
        </p:blipFill>
        <p:spPr>
          <a:xfrm>
            <a:off x="13384438" y="6654519"/>
            <a:ext cx="7625108" cy="4000881"/>
          </a:xfrm>
          <a:prstGeom prst="rect">
            <a:avLst/>
          </a:prstGeom>
        </p:spPr>
      </p:pic>
      <p:sp>
        <p:nvSpPr>
          <p:cNvPr id="62" name="Rectangle 61"/>
          <p:cNvSpPr/>
          <p:nvPr/>
        </p:nvSpPr>
        <p:spPr>
          <a:xfrm>
            <a:off x="12527167" y="10784701"/>
            <a:ext cx="10067038" cy="707886"/>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Figure </a:t>
            </a:r>
            <a:r>
              <a:rPr lang="en-US" sz="2000" b="1" dirty="0" smtClean="0">
                <a:latin typeface="Arial" panose="020B0604020202020204" pitchFamily="34" charset="0"/>
                <a:cs typeface="Arial" panose="020B0604020202020204" pitchFamily="34" charset="0"/>
              </a:rPr>
              <a:t>5. </a:t>
            </a:r>
            <a:r>
              <a:rPr lang="en-US" sz="2000" dirty="0" smtClean="0">
                <a:latin typeface="Arial" panose="020B0604020202020204" pitchFamily="34" charset="0"/>
                <a:cs typeface="Arial" panose="020B0604020202020204" pitchFamily="34" charset="0"/>
              </a:rPr>
              <a:t>Original (the straight line) and the deformed (the curved line) interface between the crack and the tumor, as affected by the length of the microcrack.</a:t>
            </a:r>
            <a:endParaRPr lang="en-US" sz="2000" dirty="0">
              <a:latin typeface="Arial" panose="020B0604020202020204" pitchFamily="34" charset="0"/>
              <a:cs typeface="Arial" panose="020B0604020202020204" pitchFamily="34" charset="0"/>
            </a:endParaRPr>
          </a:p>
        </p:txBody>
      </p:sp>
      <p:pic>
        <p:nvPicPr>
          <p:cNvPr id="36" name="Picture 35"/>
          <p:cNvPicPr>
            <a:picLocks noChangeAspect="1"/>
          </p:cNvPicPr>
          <p:nvPr/>
        </p:nvPicPr>
        <p:blipFill rotWithShape="1">
          <a:blip r:embed="rId10"/>
          <a:srcRect r="4397"/>
          <a:stretch/>
        </p:blipFill>
        <p:spPr>
          <a:xfrm>
            <a:off x="11711529" y="11732527"/>
            <a:ext cx="10970926" cy="4521507"/>
          </a:xfrm>
          <a:prstGeom prst="rect">
            <a:avLst/>
          </a:prstGeom>
        </p:spPr>
      </p:pic>
      <p:pic>
        <p:nvPicPr>
          <p:cNvPr id="37" name="Picture 36"/>
          <p:cNvPicPr>
            <a:picLocks noChangeAspect="1"/>
          </p:cNvPicPr>
          <p:nvPr/>
        </p:nvPicPr>
        <p:blipFill>
          <a:blip r:embed="rId11"/>
          <a:stretch>
            <a:fillRect/>
          </a:stretch>
        </p:blipFill>
        <p:spPr>
          <a:xfrm>
            <a:off x="12394270" y="16041942"/>
            <a:ext cx="5465395" cy="3742814"/>
          </a:xfrm>
          <a:prstGeom prst="rect">
            <a:avLst/>
          </a:prstGeom>
        </p:spPr>
      </p:pic>
      <p:sp>
        <p:nvSpPr>
          <p:cNvPr id="65" name="Rectangle 64"/>
          <p:cNvSpPr/>
          <p:nvPr/>
        </p:nvSpPr>
        <p:spPr>
          <a:xfrm>
            <a:off x="17859665" y="16858477"/>
            <a:ext cx="3821241" cy="2246769"/>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Figure 6</a:t>
            </a: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Original (the straight line) and the deformed (the curved line) interface between the crack and the tumor, as affected by the infusing pressure varying from </a:t>
            </a:r>
            <a:r>
              <a:rPr lang="en-US" sz="2000" dirty="0" smtClean="0">
                <a:latin typeface="Arial" panose="020B0604020202020204" pitchFamily="34" charset="0"/>
                <a:cs typeface="Arial" panose="020B0604020202020204" pitchFamily="34" charset="0"/>
              </a:rPr>
              <a:t>1*10</a:t>
            </a:r>
            <a:r>
              <a:rPr lang="en-US" sz="2000" baseline="30000" dirty="0" smtClean="0">
                <a:latin typeface="Arial" panose="020B0604020202020204" pitchFamily="34" charset="0"/>
                <a:cs typeface="Arial" panose="020B0604020202020204" pitchFamily="34" charset="0"/>
              </a:rPr>
              <a:t>5</a:t>
            </a:r>
            <a:r>
              <a:rPr lang="en-US" sz="2000" dirty="0" smtClean="0">
                <a:latin typeface="Arial" panose="020B0604020202020204" pitchFamily="34" charset="0"/>
                <a:cs typeface="Arial" panose="020B0604020202020204" pitchFamily="34" charset="0"/>
              </a:rPr>
              <a:t> pa (left) </a:t>
            </a:r>
            <a:r>
              <a:rPr lang="en-US" sz="2000" dirty="0" smtClean="0">
                <a:latin typeface="Arial" panose="020B0604020202020204" pitchFamily="34" charset="0"/>
                <a:cs typeface="Arial" panose="020B0604020202020204" pitchFamily="34" charset="0"/>
              </a:rPr>
              <a:t>to 4*10</a:t>
            </a:r>
            <a:r>
              <a:rPr lang="en-US" sz="2000" baseline="30000" dirty="0" smtClean="0">
                <a:latin typeface="Arial" panose="020B0604020202020204" pitchFamily="34" charset="0"/>
                <a:cs typeface="Arial" panose="020B0604020202020204" pitchFamily="34" charset="0"/>
              </a:rPr>
              <a:t>5</a:t>
            </a:r>
            <a:r>
              <a:rPr lang="en-US"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pa (right).</a:t>
            </a:r>
            <a:endParaRPr lang="en-US" sz="2000" dirty="0">
              <a:latin typeface="Arial" panose="020B0604020202020204" pitchFamily="34" charset="0"/>
              <a:cs typeface="Arial" panose="020B0604020202020204" pitchFamily="34" charset="0"/>
            </a:endParaRPr>
          </a:p>
        </p:txBody>
      </p:sp>
      <p:pic>
        <p:nvPicPr>
          <p:cNvPr id="39" name="Picture 38"/>
          <p:cNvPicPr>
            <a:picLocks noChangeAspect="1"/>
          </p:cNvPicPr>
          <p:nvPr/>
        </p:nvPicPr>
        <p:blipFill rotWithShape="1">
          <a:blip r:embed="rId12"/>
          <a:srcRect b="13331"/>
          <a:stretch/>
        </p:blipFill>
        <p:spPr>
          <a:xfrm>
            <a:off x="11938433" y="20019926"/>
            <a:ext cx="10657863" cy="3172542"/>
          </a:xfrm>
          <a:prstGeom prst="rect">
            <a:avLst/>
          </a:prstGeom>
        </p:spPr>
      </p:pic>
      <p:sp>
        <p:nvSpPr>
          <p:cNvPr id="5" name="Oval 4"/>
          <p:cNvSpPr/>
          <p:nvPr/>
        </p:nvSpPr>
        <p:spPr>
          <a:xfrm>
            <a:off x="14256689" y="15258480"/>
            <a:ext cx="1439186" cy="52486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5927788" y="15224063"/>
            <a:ext cx="1439186" cy="5248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6547771" y="22306557"/>
            <a:ext cx="1439186" cy="52486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6547771" y="21468522"/>
            <a:ext cx="0" cy="914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3032188" y="15886706"/>
            <a:ext cx="36814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878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687</TotalTime>
  <Words>1094</Words>
  <Application>Microsoft Office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Cambria Math</vt:lpstr>
      <vt:lpstr>Helvetica</vt:lpstr>
      <vt:lpstr>Symbol</vt:lpstr>
      <vt:lpstr>Times New Roman</vt:lpstr>
      <vt:lpstr>Office Theme</vt:lpstr>
      <vt:lpstr>Enhancing Fluid Infusion via introduction and Enlargement of microcracks in tumors – Theoretical Simulations  Md Jawed Naseem, Ronghui Ma, and Liang Zhu  Department of Mechanical Engineering, University of Maryland Baltimore County Baltimore, MD, USA </vt:lpstr>
    </vt:vector>
  </TitlesOfParts>
  <Company>Ali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Liang Zhu</cp:lastModifiedBy>
  <cp:revision>82</cp:revision>
  <cp:lastPrinted>2019-06-11T18:54:44Z</cp:lastPrinted>
  <dcterms:created xsi:type="dcterms:W3CDTF">2016-06-23T01:20:29Z</dcterms:created>
  <dcterms:modified xsi:type="dcterms:W3CDTF">2024-05-22T14:19:50Z</dcterms:modified>
</cp:coreProperties>
</file>